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ppt/tags/tag2.xml" ContentType="application/vnd.openxmlformats-officedocument.presentationml.tags+xml"/>
  <Override PartName="/ppt/notesSlides/notesSlide4.xml" ContentType="application/vnd.openxmlformats-officedocument.presentationml.notesSlide+xml"/>
  <Override PartName="/ppt/tags/tag3.xml" ContentType="application/vnd.openxmlformats-officedocument.presentationml.tag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8" r:id="rId2"/>
    <p:sldId id="334" r:id="rId3"/>
    <p:sldId id="338" r:id="rId4"/>
    <p:sldId id="341" r:id="rId5"/>
    <p:sldId id="280" r:id="rId6"/>
    <p:sldId id="291" r:id="rId7"/>
    <p:sldId id="329" r:id="rId8"/>
    <p:sldId id="330" r:id="rId9"/>
    <p:sldId id="331" r:id="rId10"/>
    <p:sldId id="312" r:id="rId11"/>
    <p:sldId id="281" r:id="rId12"/>
    <p:sldId id="430" r:id="rId13"/>
    <p:sldId id="317" r:id="rId14"/>
    <p:sldId id="333" r:id="rId15"/>
    <p:sldId id="318" r:id="rId16"/>
    <p:sldId id="431" r:id="rId17"/>
    <p:sldId id="432" r:id="rId18"/>
    <p:sldId id="433" r:id="rId19"/>
    <p:sldId id="434" r:id="rId20"/>
    <p:sldId id="435" r:id="rId21"/>
    <p:sldId id="321" r:id="rId22"/>
    <p:sldId id="296"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505106-5ED3-404A-B9B4-7B0CD9E1FAA6}" type="datetimeFigureOut">
              <a:rPr lang="en-US" smtClean="0"/>
              <a:t>12/1/2025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C3F7F0-53AD-45B2-895B-1A5317373D79}" type="slidenum">
              <a:rPr lang="en-US" smtClean="0"/>
              <a:t>‹#›</a:t>
            </a:fld>
            <a:endParaRPr lang="en-US"/>
          </a:p>
        </p:txBody>
      </p:sp>
    </p:spTree>
    <p:extLst>
      <p:ext uri="{BB962C8B-B14F-4D97-AF65-F5344CB8AC3E}">
        <p14:creationId xmlns:p14="http://schemas.microsoft.com/office/powerpoint/2010/main" val="480793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7A7496B-97A2-4DF1-860B-BBD0CE6876BC}" type="slidenum">
              <a:rPr lang="en-US" altLang="en-US">
                <a:latin typeface="Times New Roman" panose="02020603050405020304" pitchFamily="18" charset="0"/>
              </a:rPr>
              <a:pPr/>
              <a:t>2</a:t>
            </a:fld>
            <a:endParaRPr lang="en-US" altLang="en-US">
              <a:latin typeface="Times New Roman" panose="02020603050405020304" pitchFamily="18" charset="0"/>
            </a:endParaRPr>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7917720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26F805D-24BE-481F-8F1A-74807F09D7A3}" type="slidenum">
              <a:rPr lang="en-US" altLang="en-US">
                <a:latin typeface="Times New Roman" panose="02020603050405020304" pitchFamily="18" charset="0"/>
              </a:rPr>
              <a:pPr/>
              <a:t>4</a:t>
            </a:fld>
            <a:endParaRPr lang="en-US" altLang="en-US">
              <a:latin typeface="Times New Roman" panose="02020603050405020304" pitchFamily="18" charset="0"/>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3597792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514AE7-1560-482C-89E4-ED368589C92F}" type="slidenum">
              <a:rPr lang="en-US"/>
              <a:pPr/>
              <a:t>7</a:t>
            </a:fld>
            <a:endParaRPr lang="en-US"/>
          </a:p>
        </p:txBody>
      </p:sp>
      <p:sp>
        <p:nvSpPr>
          <p:cNvPr id="131074" name="Rectangle 2"/>
          <p:cNvSpPr>
            <a:spLocks noGrp="1" noChangeArrowheads="1"/>
          </p:cNvSpPr>
          <p:nvPr>
            <p:ph type="body" idx="1"/>
          </p:nvPr>
        </p:nvSpPr>
        <p:spPr>
          <a:xfrm>
            <a:off x="914400" y="4343400"/>
            <a:ext cx="5029200" cy="4114800"/>
          </a:xfrm>
          <a:noFill/>
          <a:ln/>
        </p:spPr>
        <p:txBody>
          <a:bodyPr lIns="90488" tIns="44450" rIns="90488" bIns="44450"/>
          <a:lstStyle/>
          <a:p>
            <a:r>
              <a:rPr lang="en-US"/>
              <a:t>This slide is used to introduce the concept of disease and resistance as being a dynamic processes, the interaction of which results in presence or absence of clinical  disease.  It is important to clearly establish this relationship because it is fundamental to a good understanding  of what we are trying to accomplish when we institute management practices that are intended to control disease.  Multiple examples of events that cause change in one or the other of these two processes is generally helpful.  Not depicted here is the fact that resistance and challenge fluctuation in time.  Often these fluctuations are not in concert.</a:t>
            </a:r>
          </a:p>
        </p:txBody>
      </p:sp>
      <p:sp>
        <p:nvSpPr>
          <p:cNvPr id="131075" name="Rectangle 3"/>
          <p:cNvSpPr>
            <a:spLocks noGrp="1" noRot="1" noChangeAspect="1" noChangeArrowheads="1" noTextEdit="1"/>
          </p:cNvSpPr>
          <p:nvPr>
            <p:ph type="sldImg"/>
          </p:nvPr>
        </p:nvSpPr>
        <p:spPr>
          <a:xfrm>
            <a:off x="393700" y="692150"/>
            <a:ext cx="6070600" cy="3416300"/>
          </a:xfrm>
          <a:ln w="12700" cap="flat">
            <a:solidFill>
              <a:schemeClr val="tx1"/>
            </a:solidFill>
          </a:ln>
        </p:spPr>
      </p:sp>
    </p:spTree>
    <p:extLst>
      <p:ext uri="{BB962C8B-B14F-4D97-AF65-F5344CB8AC3E}">
        <p14:creationId xmlns:p14="http://schemas.microsoft.com/office/powerpoint/2010/main" val="40023175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E12C20-DFBD-4C9E-9766-4B546CC07141}" type="slidenum">
              <a:rPr lang="en-US"/>
              <a:pPr/>
              <a:t>8</a:t>
            </a:fld>
            <a:endParaRPr lang="en-US"/>
          </a:p>
        </p:txBody>
      </p:sp>
      <p:sp>
        <p:nvSpPr>
          <p:cNvPr id="111618" name="Rectangle 2"/>
          <p:cNvSpPr>
            <a:spLocks noGrp="1" noChangeArrowheads="1"/>
          </p:cNvSpPr>
          <p:nvPr>
            <p:ph type="body" idx="1"/>
          </p:nvPr>
        </p:nvSpPr>
        <p:spPr>
          <a:xfrm>
            <a:off x="914400" y="4343400"/>
            <a:ext cx="5029200" cy="4114800"/>
          </a:xfrm>
          <a:noFill/>
          <a:ln/>
        </p:spPr>
        <p:txBody>
          <a:bodyPr lIns="90488" tIns="44450" rIns="90488" bIns="44450"/>
          <a:lstStyle/>
          <a:p>
            <a:r>
              <a:rPr lang="en-US" dirty="0"/>
              <a:t>The next three slides are used to develop an understanding of how challenge level relates to the number of animals that would be susceptible or not susceptible to disease relative to the level of challenge.  Here again use as many examples of real life situations as necessary to get understanding in the audience.  You can generally tell by the level of involvement.</a:t>
            </a:r>
          </a:p>
        </p:txBody>
      </p:sp>
      <p:sp>
        <p:nvSpPr>
          <p:cNvPr id="111619" name="Rectangle 3"/>
          <p:cNvSpPr>
            <a:spLocks noGrp="1" noRot="1" noChangeAspect="1" noChangeArrowheads="1" noTextEdit="1"/>
          </p:cNvSpPr>
          <p:nvPr>
            <p:ph type="sldImg"/>
          </p:nvPr>
        </p:nvSpPr>
        <p:spPr>
          <a:xfrm>
            <a:off x="393700" y="692150"/>
            <a:ext cx="6070600" cy="3416300"/>
          </a:xfrm>
          <a:ln w="12700" cap="flat">
            <a:solidFill>
              <a:schemeClr val="tx1"/>
            </a:solidFill>
          </a:ln>
        </p:spPr>
      </p:sp>
    </p:spTree>
    <p:extLst>
      <p:ext uri="{BB962C8B-B14F-4D97-AF65-F5344CB8AC3E}">
        <p14:creationId xmlns:p14="http://schemas.microsoft.com/office/powerpoint/2010/main" val="42757240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4F47CA-65BC-488B-B47F-9BAA6F14AEFA}" type="slidenum">
              <a:rPr lang="en-US"/>
              <a:pPr/>
              <a:t>9</a:t>
            </a:fld>
            <a:endParaRPr lang="en-US"/>
          </a:p>
        </p:txBody>
      </p:sp>
      <p:sp>
        <p:nvSpPr>
          <p:cNvPr id="117762" name="Rectangle 2"/>
          <p:cNvSpPr>
            <a:spLocks noGrp="1" noChangeArrowheads="1"/>
          </p:cNvSpPr>
          <p:nvPr>
            <p:ph type="body" idx="1"/>
          </p:nvPr>
        </p:nvSpPr>
        <p:spPr>
          <a:xfrm>
            <a:off x="914400" y="4343400"/>
            <a:ext cx="5029200" cy="4114800"/>
          </a:xfrm>
          <a:noFill/>
          <a:ln/>
        </p:spPr>
        <p:txBody>
          <a:bodyPr lIns="90488" tIns="44450" rIns="90488" bIns="44450"/>
          <a:lstStyle/>
          <a:p>
            <a:r>
              <a:rPr lang="en-US"/>
              <a:t>This slide is used to introduce the concept of herd immunity.  It is important  to establish that  vaccination is used to modify (increase) the number of animals that would be considered non-susceptible  at a </a:t>
            </a:r>
            <a:r>
              <a:rPr lang="en-US" u="sng"/>
              <a:t>given</a:t>
            </a:r>
            <a:r>
              <a:rPr lang="en-US"/>
              <a:t> challenge level as compared to the original population.  You can go into the concept of controlling epidemic disease based on increased resistance in the herd even though there are susceptible animals in the group.  </a:t>
            </a:r>
          </a:p>
        </p:txBody>
      </p:sp>
      <p:sp>
        <p:nvSpPr>
          <p:cNvPr id="117763" name="Rectangle 3"/>
          <p:cNvSpPr>
            <a:spLocks noGrp="1" noRot="1" noChangeAspect="1" noChangeArrowheads="1" noTextEdit="1"/>
          </p:cNvSpPr>
          <p:nvPr>
            <p:ph type="sldImg"/>
          </p:nvPr>
        </p:nvSpPr>
        <p:spPr>
          <a:xfrm>
            <a:off x="393700" y="692150"/>
            <a:ext cx="6070600" cy="3416300"/>
          </a:xfrm>
          <a:ln w="12700" cap="flat">
            <a:solidFill>
              <a:schemeClr val="tx1"/>
            </a:solidFill>
          </a:ln>
        </p:spPr>
      </p:sp>
    </p:spTree>
    <p:extLst>
      <p:ext uri="{BB962C8B-B14F-4D97-AF65-F5344CB8AC3E}">
        <p14:creationId xmlns:p14="http://schemas.microsoft.com/office/powerpoint/2010/main" val="417706137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bbc.co.uk/northernireland/yourplaceandmine/images/helpabout/keyboard_250x145.jpg"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a:hlinkClick r:id="rId2"/>
          </p:cNvPr>
          <p:cNvSpPr>
            <a:spLocks noChangeArrowheads="1"/>
          </p:cNvSpPr>
          <p:nvPr/>
        </p:nvSpPr>
        <p:spPr bwMode="auto">
          <a:xfrm>
            <a:off x="0" y="4267200"/>
            <a:ext cx="12192000" cy="2590800"/>
          </a:xfrm>
          <a:prstGeom prst="rect">
            <a:avLst/>
          </a:prstGeom>
          <a:solidFill>
            <a:srgbClr val="882345"/>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pic>
        <p:nvPicPr>
          <p:cNvPr id="5" name="Picture 3" descr="wt-logo-on-pn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74400" y="6019800"/>
            <a:ext cx="908051"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6"/>
          <p:cNvSpPr>
            <a:spLocks noChangeArrowheads="1"/>
          </p:cNvSpPr>
          <p:nvPr/>
        </p:nvSpPr>
        <p:spPr bwMode="auto">
          <a:xfrm>
            <a:off x="0" y="6096000"/>
            <a:ext cx="5181600" cy="152400"/>
          </a:xfrm>
          <a:prstGeom prst="rect">
            <a:avLst/>
          </a:prstGeom>
          <a:solidFill>
            <a:srgbClr val="BD4F19"/>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7" name="Rectangle 7"/>
          <p:cNvSpPr>
            <a:spLocks noChangeArrowheads="1"/>
          </p:cNvSpPr>
          <p:nvPr/>
        </p:nvSpPr>
        <p:spPr bwMode="auto">
          <a:xfrm>
            <a:off x="0" y="5410200"/>
            <a:ext cx="5181600" cy="685800"/>
          </a:xfrm>
          <a:prstGeom prst="rect">
            <a:avLst/>
          </a:prstGeom>
          <a:solidFill>
            <a:srgbClr val="80379B"/>
          </a:solidFill>
          <a:ln>
            <a:noFill/>
          </a:ln>
          <a:extLst>
            <a:ext uri="{91240B29-F687-4F45-9708-019B960494DF}">
              <a14:hiddenLine xmlns:a14="http://schemas.microsoft.com/office/drawing/2010/main" w="9525">
                <a:solidFill>
                  <a:srgbClr val="3B4CB0"/>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8" name="Rectangle 8"/>
          <p:cNvSpPr>
            <a:spLocks noChangeArrowheads="1"/>
          </p:cNvSpPr>
          <p:nvPr/>
        </p:nvSpPr>
        <p:spPr bwMode="auto">
          <a:xfrm>
            <a:off x="5181600" y="5943600"/>
            <a:ext cx="2235200" cy="76200"/>
          </a:xfrm>
          <a:prstGeom prst="rect">
            <a:avLst/>
          </a:prstGeom>
          <a:solidFill>
            <a:srgbClr val="E97A00"/>
          </a:solidFill>
          <a:ln>
            <a:noFill/>
          </a:ln>
          <a:extLst>
            <a:ext uri="{91240B29-F687-4F45-9708-019B960494DF}">
              <a14:hiddenLine xmlns:a14="http://schemas.microsoft.com/office/drawing/2010/main" w="9525">
                <a:solidFill>
                  <a:srgbClr val="3B4CB0"/>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9" name="Rectangle 9"/>
          <p:cNvSpPr>
            <a:spLocks noChangeArrowheads="1"/>
          </p:cNvSpPr>
          <p:nvPr/>
        </p:nvSpPr>
        <p:spPr bwMode="auto">
          <a:xfrm>
            <a:off x="5181600" y="5410200"/>
            <a:ext cx="2235200" cy="381000"/>
          </a:xfrm>
          <a:prstGeom prst="rect">
            <a:avLst/>
          </a:prstGeom>
          <a:solidFill>
            <a:srgbClr val="EAAB00"/>
          </a:solidFill>
          <a:ln>
            <a:noFill/>
          </a:ln>
          <a:extLst>
            <a:ext uri="{91240B29-F687-4F45-9708-019B960494DF}">
              <a14:hiddenLine xmlns:a14="http://schemas.microsoft.com/office/drawing/2010/main" w="9525">
                <a:solidFill>
                  <a:srgbClr val="3B4CB0"/>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10" name="Rectangle 10"/>
          <p:cNvSpPr>
            <a:spLocks noChangeArrowheads="1"/>
          </p:cNvSpPr>
          <p:nvPr/>
        </p:nvSpPr>
        <p:spPr bwMode="auto">
          <a:xfrm>
            <a:off x="7416800" y="3657600"/>
            <a:ext cx="1320800" cy="76200"/>
          </a:xfrm>
          <a:prstGeom prst="rect">
            <a:avLst/>
          </a:prstGeom>
          <a:solidFill>
            <a:srgbClr val="882345"/>
          </a:solidFill>
          <a:ln>
            <a:noFill/>
          </a:ln>
          <a:extLst>
            <a:ext uri="{91240B29-F687-4F45-9708-019B960494DF}">
              <a14:hiddenLine xmlns:a14="http://schemas.microsoft.com/office/drawing/2010/main" w="9525">
                <a:solidFill>
                  <a:srgbClr val="3B4CB0"/>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11" name="Rectangle 11"/>
          <p:cNvSpPr>
            <a:spLocks noChangeArrowheads="1"/>
          </p:cNvSpPr>
          <p:nvPr/>
        </p:nvSpPr>
        <p:spPr bwMode="auto">
          <a:xfrm>
            <a:off x="7416800" y="3505200"/>
            <a:ext cx="1320800" cy="152400"/>
          </a:xfrm>
          <a:prstGeom prst="rect">
            <a:avLst/>
          </a:prstGeom>
          <a:solidFill>
            <a:srgbClr val="EAAB00"/>
          </a:solidFill>
          <a:ln>
            <a:noFill/>
          </a:ln>
          <a:extLst>
            <a:ext uri="{91240B29-F687-4F45-9708-019B960494DF}">
              <a14:hiddenLine xmlns:a14="http://schemas.microsoft.com/office/drawing/2010/main" w="9525">
                <a:solidFill>
                  <a:srgbClr val="3B4CB0"/>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12" name="Rectangle 12"/>
          <p:cNvSpPr>
            <a:spLocks noChangeArrowheads="1"/>
          </p:cNvSpPr>
          <p:nvPr/>
        </p:nvSpPr>
        <p:spPr bwMode="auto">
          <a:xfrm>
            <a:off x="8737600" y="3505200"/>
            <a:ext cx="3454400" cy="457200"/>
          </a:xfrm>
          <a:prstGeom prst="rect">
            <a:avLst/>
          </a:prstGeom>
          <a:solidFill>
            <a:srgbClr val="BD4F19"/>
          </a:solidFill>
          <a:ln>
            <a:noFill/>
          </a:ln>
          <a:extLst>
            <a:ext uri="{91240B29-F687-4F45-9708-019B960494DF}">
              <a14:hiddenLine xmlns:a14="http://schemas.microsoft.com/office/drawing/2010/main" w="9525">
                <a:solidFill>
                  <a:srgbClr val="3B4CB0"/>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13" name="Rectangle 13"/>
          <p:cNvSpPr>
            <a:spLocks noChangeArrowheads="1"/>
          </p:cNvSpPr>
          <p:nvPr/>
        </p:nvSpPr>
        <p:spPr bwMode="auto">
          <a:xfrm>
            <a:off x="8737600" y="3429000"/>
            <a:ext cx="3454400" cy="76200"/>
          </a:xfrm>
          <a:prstGeom prst="rect">
            <a:avLst/>
          </a:prstGeom>
          <a:solidFill>
            <a:srgbClr val="80379B"/>
          </a:solidFill>
          <a:ln>
            <a:noFill/>
          </a:ln>
          <a:extLst>
            <a:ext uri="{91240B29-F687-4F45-9708-019B960494DF}">
              <a14:hiddenLine xmlns:a14="http://schemas.microsoft.com/office/drawing/2010/main" w="9525">
                <a:solidFill>
                  <a:srgbClr val="3B4CB0"/>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14" name="Rectangle 14"/>
          <p:cNvSpPr>
            <a:spLocks noChangeArrowheads="1"/>
          </p:cNvSpPr>
          <p:nvPr/>
        </p:nvSpPr>
        <p:spPr bwMode="auto">
          <a:xfrm>
            <a:off x="7416800" y="5029200"/>
            <a:ext cx="3657600" cy="152400"/>
          </a:xfrm>
          <a:prstGeom prst="rect">
            <a:avLst/>
          </a:prstGeom>
          <a:solidFill>
            <a:srgbClr val="BD4F19"/>
          </a:solidFill>
          <a:ln>
            <a:noFill/>
          </a:ln>
          <a:extLst>
            <a:ext uri="{91240B29-F687-4F45-9708-019B960494DF}">
              <a14:hiddenLine xmlns:a14="http://schemas.microsoft.com/office/drawing/2010/main" w="9525">
                <a:solidFill>
                  <a:srgbClr val="3B4CB0"/>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15" name="Rectangle 15"/>
          <p:cNvSpPr>
            <a:spLocks noChangeArrowheads="1"/>
          </p:cNvSpPr>
          <p:nvPr/>
        </p:nvSpPr>
        <p:spPr bwMode="auto">
          <a:xfrm>
            <a:off x="11074400" y="3962400"/>
            <a:ext cx="1117600" cy="228600"/>
          </a:xfrm>
          <a:prstGeom prst="rect">
            <a:avLst/>
          </a:prstGeom>
          <a:solidFill>
            <a:srgbClr val="006265"/>
          </a:solidFill>
          <a:ln>
            <a:noFill/>
          </a:ln>
          <a:extLst>
            <a:ext uri="{91240B29-F687-4F45-9708-019B960494DF}">
              <a14:hiddenLine xmlns:a14="http://schemas.microsoft.com/office/drawing/2010/main" w="9525">
                <a:solidFill>
                  <a:srgbClr val="3B4CB0"/>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16" name="Rectangle 16"/>
          <p:cNvSpPr>
            <a:spLocks noChangeArrowheads="1"/>
          </p:cNvSpPr>
          <p:nvPr/>
        </p:nvSpPr>
        <p:spPr bwMode="auto">
          <a:xfrm>
            <a:off x="11074400" y="4114800"/>
            <a:ext cx="1117600" cy="304800"/>
          </a:xfrm>
          <a:prstGeom prst="rect">
            <a:avLst/>
          </a:prstGeom>
          <a:solidFill>
            <a:srgbClr val="EAAB00"/>
          </a:solidFill>
          <a:ln>
            <a:noFill/>
          </a:ln>
          <a:extLst>
            <a:ext uri="{91240B29-F687-4F45-9708-019B960494DF}">
              <a14:hiddenLine xmlns:a14="http://schemas.microsoft.com/office/drawing/2010/main" w="9525">
                <a:solidFill>
                  <a:srgbClr val="3B4CB0"/>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17" name="Rectangle 17"/>
          <p:cNvSpPr>
            <a:spLocks noChangeArrowheads="1"/>
          </p:cNvSpPr>
          <p:nvPr/>
        </p:nvSpPr>
        <p:spPr bwMode="auto">
          <a:xfrm>
            <a:off x="5181600" y="5029200"/>
            <a:ext cx="2235200" cy="381000"/>
          </a:xfrm>
          <a:prstGeom prst="rect">
            <a:avLst/>
          </a:prstGeom>
          <a:solidFill>
            <a:srgbClr val="003591"/>
          </a:solidFill>
          <a:ln>
            <a:noFill/>
          </a:ln>
          <a:extLst>
            <a:ext uri="{91240B29-F687-4F45-9708-019B960494DF}">
              <a14:hiddenLine xmlns:a14="http://schemas.microsoft.com/office/drawing/2010/main" w="9525">
                <a:solidFill>
                  <a:srgbClr val="3B4CB0"/>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18" name="Rectangle 18"/>
          <p:cNvSpPr>
            <a:spLocks noChangeArrowheads="1"/>
          </p:cNvSpPr>
          <p:nvPr/>
        </p:nvSpPr>
        <p:spPr bwMode="auto">
          <a:xfrm>
            <a:off x="7416800" y="5181600"/>
            <a:ext cx="3657600" cy="609600"/>
          </a:xfrm>
          <a:prstGeom prst="rect">
            <a:avLst/>
          </a:prstGeom>
          <a:solidFill>
            <a:srgbClr val="4C5CB0"/>
          </a:solidFill>
          <a:ln>
            <a:noFill/>
          </a:ln>
          <a:extLst>
            <a:ext uri="{91240B29-F687-4F45-9708-019B960494DF}">
              <a14:hiddenLine xmlns:a14="http://schemas.microsoft.com/office/drawing/2010/main" w="9525">
                <a:solidFill>
                  <a:srgbClr val="3B4CB0"/>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19" name="Rectangle 19"/>
          <p:cNvSpPr>
            <a:spLocks noChangeArrowheads="1"/>
          </p:cNvSpPr>
          <p:nvPr/>
        </p:nvSpPr>
        <p:spPr bwMode="auto">
          <a:xfrm>
            <a:off x="7416800" y="5791200"/>
            <a:ext cx="3657600" cy="152400"/>
          </a:xfrm>
          <a:prstGeom prst="rect">
            <a:avLst/>
          </a:prstGeom>
          <a:solidFill>
            <a:srgbClr val="00693C"/>
          </a:solidFill>
          <a:ln>
            <a:noFill/>
          </a:ln>
          <a:extLst>
            <a:ext uri="{91240B29-F687-4F45-9708-019B960494DF}">
              <a14:hiddenLine xmlns:a14="http://schemas.microsoft.com/office/drawing/2010/main" w="9525">
                <a:solidFill>
                  <a:srgbClr val="3B4CB0"/>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20" name="Rectangle 20"/>
          <p:cNvSpPr>
            <a:spLocks noChangeArrowheads="1"/>
          </p:cNvSpPr>
          <p:nvPr/>
        </p:nvSpPr>
        <p:spPr bwMode="auto">
          <a:xfrm>
            <a:off x="7416800" y="4953000"/>
            <a:ext cx="3657600" cy="76200"/>
          </a:xfrm>
          <a:prstGeom prst="rect">
            <a:avLst/>
          </a:prstGeom>
          <a:solidFill>
            <a:srgbClr val="80379B"/>
          </a:solidFill>
          <a:ln>
            <a:noFill/>
          </a:ln>
          <a:extLst>
            <a:ext uri="{91240B29-F687-4F45-9708-019B960494DF}">
              <a14:hiddenLine xmlns:a14="http://schemas.microsoft.com/office/drawing/2010/main" w="9525">
                <a:solidFill>
                  <a:srgbClr val="3B4CB0"/>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21" name="Rectangle 21"/>
          <p:cNvSpPr>
            <a:spLocks noChangeArrowheads="1"/>
          </p:cNvSpPr>
          <p:nvPr/>
        </p:nvSpPr>
        <p:spPr bwMode="auto">
          <a:xfrm>
            <a:off x="7416800" y="4876800"/>
            <a:ext cx="3657600" cy="76200"/>
          </a:xfrm>
          <a:prstGeom prst="rect">
            <a:avLst/>
          </a:prstGeom>
          <a:solidFill>
            <a:srgbClr val="882345"/>
          </a:solidFill>
          <a:ln>
            <a:noFill/>
          </a:ln>
          <a:extLst>
            <a:ext uri="{91240B29-F687-4F45-9708-019B960494DF}">
              <a14:hiddenLine xmlns:a14="http://schemas.microsoft.com/office/drawing/2010/main" w="9525">
                <a:solidFill>
                  <a:srgbClr val="3B4CB0"/>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22" name="Rectangle 22"/>
          <p:cNvSpPr>
            <a:spLocks noChangeArrowheads="1"/>
          </p:cNvSpPr>
          <p:nvPr/>
        </p:nvSpPr>
        <p:spPr bwMode="auto">
          <a:xfrm>
            <a:off x="7416800" y="3962400"/>
            <a:ext cx="3657600" cy="914400"/>
          </a:xfrm>
          <a:prstGeom prst="rect">
            <a:avLst/>
          </a:prstGeom>
          <a:solidFill>
            <a:srgbClr val="E97A00"/>
          </a:solidFill>
          <a:ln>
            <a:noFill/>
          </a:ln>
          <a:extLst>
            <a:ext uri="{91240B29-F687-4F45-9708-019B960494DF}">
              <a14:hiddenLine xmlns:a14="http://schemas.microsoft.com/office/drawing/2010/main" w="9525">
                <a:solidFill>
                  <a:srgbClr val="3B4CB0"/>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23" name="Rectangle 23"/>
          <p:cNvSpPr>
            <a:spLocks noChangeArrowheads="1"/>
          </p:cNvSpPr>
          <p:nvPr/>
        </p:nvSpPr>
        <p:spPr bwMode="auto">
          <a:xfrm>
            <a:off x="7416800" y="3733800"/>
            <a:ext cx="1320800" cy="228600"/>
          </a:xfrm>
          <a:prstGeom prst="rect">
            <a:avLst/>
          </a:prstGeom>
          <a:solidFill>
            <a:srgbClr val="006265"/>
          </a:solidFill>
          <a:ln>
            <a:noFill/>
          </a:ln>
          <a:extLst>
            <a:ext uri="{91240B29-F687-4F45-9708-019B960494DF}">
              <a14:hiddenLine xmlns:a14="http://schemas.microsoft.com/office/drawing/2010/main" w="9525">
                <a:solidFill>
                  <a:srgbClr val="3B4CB0"/>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24" name="Rectangle 24"/>
          <p:cNvSpPr>
            <a:spLocks noChangeArrowheads="1"/>
          </p:cNvSpPr>
          <p:nvPr/>
        </p:nvSpPr>
        <p:spPr bwMode="auto">
          <a:xfrm>
            <a:off x="0" y="5334000"/>
            <a:ext cx="5181600" cy="76200"/>
          </a:xfrm>
          <a:prstGeom prst="rect">
            <a:avLst/>
          </a:prstGeom>
          <a:solidFill>
            <a:srgbClr val="EAAB00"/>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13316" name="Rectangle 4"/>
          <p:cNvSpPr>
            <a:spLocks noGrp="1" noChangeArrowheads="1"/>
          </p:cNvSpPr>
          <p:nvPr>
            <p:ph type="ctrTitle"/>
          </p:nvPr>
        </p:nvSpPr>
        <p:spPr>
          <a:xfrm>
            <a:off x="304800" y="228600"/>
            <a:ext cx="11582400" cy="1219200"/>
          </a:xfrm>
        </p:spPr>
        <p:txBody>
          <a:bodyPr/>
          <a:lstStyle>
            <a:lvl1pPr>
              <a:defRPr sz="3800">
                <a:solidFill>
                  <a:schemeClr val="tx1"/>
                </a:solidFill>
                <a:latin typeface="Arial Black" pitchFamily="-46" charset="0"/>
              </a:defRPr>
            </a:lvl1pPr>
          </a:lstStyle>
          <a:p>
            <a:pPr lvl="0"/>
            <a:r>
              <a:rPr lang="en-US" altLang="en-US" noProof="0"/>
              <a:t>Click to edit Master title style</a:t>
            </a:r>
          </a:p>
        </p:txBody>
      </p:sp>
      <p:sp>
        <p:nvSpPr>
          <p:cNvPr id="13317" name="Rectangle 5"/>
          <p:cNvSpPr>
            <a:spLocks noGrp="1" noChangeArrowheads="1"/>
          </p:cNvSpPr>
          <p:nvPr>
            <p:ph type="subTitle" idx="1"/>
          </p:nvPr>
        </p:nvSpPr>
        <p:spPr>
          <a:xfrm>
            <a:off x="304800" y="1524000"/>
            <a:ext cx="11582400" cy="1219200"/>
          </a:xfrm>
        </p:spPr>
        <p:txBody>
          <a:bodyPr/>
          <a:lstStyle>
            <a:lvl1pPr marL="0" indent="0">
              <a:buFontTx/>
              <a:buNone/>
              <a:defRPr sz="3600">
                <a:solidFill>
                  <a:srgbClr val="003591"/>
                </a:solidFill>
              </a:defRPr>
            </a:lvl1pPr>
          </a:lstStyle>
          <a:p>
            <a:pPr lvl="0"/>
            <a:r>
              <a:rPr lang="en-US" altLang="en-US" noProof="0"/>
              <a:t>Click to edit Master subtitle style</a:t>
            </a:r>
          </a:p>
        </p:txBody>
      </p:sp>
      <p:sp>
        <p:nvSpPr>
          <p:cNvPr id="25" name="Rectangle 25"/>
          <p:cNvSpPr>
            <a:spLocks noGrp="1" noChangeArrowheads="1"/>
          </p:cNvSpPr>
          <p:nvPr>
            <p:ph type="ftr" sz="quarter" idx="10"/>
          </p:nvPr>
        </p:nvSpPr>
        <p:spPr/>
        <p:txBody>
          <a:bodyPr/>
          <a:lstStyle>
            <a:lvl1pPr>
              <a:defRPr smtClean="0">
                <a:solidFill>
                  <a:schemeClr val="bg1"/>
                </a:solidFill>
              </a:defRPr>
            </a:lvl1pPr>
          </a:lstStyle>
          <a:p>
            <a:pPr>
              <a:defRPr/>
            </a:pPr>
            <a:r>
              <a:rPr lang="en-US" altLang="en-US">
                <a:solidFill>
                  <a:srgbClr val="FFFFFF"/>
                </a:solidFill>
              </a:rPr>
              <a:t>Cooperative Extension Service</a:t>
            </a:r>
          </a:p>
        </p:txBody>
      </p:sp>
    </p:spTree>
    <p:extLst>
      <p:ext uri="{BB962C8B-B14F-4D97-AF65-F5344CB8AC3E}">
        <p14:creationId xmlns:p14="http://schemas.microsoft.com/office/powerpoint/2010/main" val="6500103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ftr" sz="quarter" idx="10"/>
          </p:nvPr>
        </p:nvSpPr>
        <p:spPr>
          <a:ln/>
        </p:spPr>
        <p:txBody>
          <a:bodyPr/>
          <a:lstStyle>
            <a:lvl1pPr>
              <a:defRPr/>
            </a:lvl1pPr>
          </a:lstStyle>
          <a:p>
            <a:pPr>
              <a:defRPr/>
            </a:pPr>
            <a:r>
              <a:rPr lang="en-US" altLang="en-US">
                <a:solidFill>
                  <a:srgbClr val="882345"/>
                </a:solidFill>
              </a:rPr>
              <a:t>Cooperative Extension Service</a:t>
            </a:r>
          </a:p>
        </p:txBody>
      </p:sp>
    </p:spTree>
    <p:extLst>
      <p:ext uri="{BB962C8B-B14F-4D97-AF65-F5344CB8AC3E}">
        <p14:creationId xmlns:p14="http://schemas.microsoft.com/office/powerpoint/2010/main" val="2770634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67800" y="228600"/>
            <a:ext cx="2921000" cy="5562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228600"/>
            <a:ext cx="8559800" cy="5562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ftr" sz="quarter" idx="10"/>
          </p:nvPr>
        </p:nvSpPr>
        <p:spPr>
          <a:ln/>
        </p:spPr>
        <p:txBody>
          <a:bodyPr/>
          <a:lstStyle>
            <a:lvl1pPr>
              <a:defRPr/>
            </a:lvl1pPr>
          </a:lstStyle>
          <a:p>
            <a:pPr>
              <a:defRPr/>
            </a:pPr>
            <a:r>
              <a:rPr lang="en-US" altLang="en-US">
                <a:solidFill>
                  <a:srgbClr val="882345"/>
                </a:solidFill>
              </a:rPr>
              <a:t>Cooperative Extension Service</a:t>
            </a:r>
          </a:p>
        </p:txBody>
      </p:sp>
    </p:spTree>
    <p:extLst>
      <p:ext uri="{BB962C8B-B14F-4D97-AF65-F5344CB8AC3E}">
        <p14:creationId xmlns:p14="http://schemas.microsoft.com/office/powerpoint/2010/main" val="41982703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11684000" cy="1143000"/>
          </a:xfrm>
        </p:spPr>
        <p:txBody>
          <a:bodyPr/>
          <a:lstStyle/>
          <a:p>
            <a:r>
              <a:rPr lang="en-US"/>
              <a:t>Click to edit Master title style</a:t>
            </a:r>
          </a:p>
        </p:txBody>
      </p:sp>
      <p:sp>
        <p:nvSpPr>
          <p:cNvPr id="3" name="Text Placeholder 2"/>
          <p:cNvSpPr>
            <a:spLocks noGrp="1"/>
          </p:cNvSpPr>
          <p:nvPr>
            <p:ph type="body" sz="half" idx="1"/>
          </p:nvPr>
        </p:nvSpPr>
        <p:spPr>
          <a:xfrm>
            <a:off x="304800" y="1524000"/>
            <a:ext cx="5740400" cy="4267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48400" y="1524000"/>
            <a:ext cx="5740400" cy="4267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p:cNvSpPr>
            <a:spLocks noGrp="1" noChangeArrowheads="1"/>
          </p:cNvSpPr>
          <p:nvPr>
            <p:ph type="ftr" sz="quarter" idx="10"/>
          </p:nvPr>
        </p:nvSpPr>
        <p:spPr>
          <a:ln/>
        </p:spPr>
        <p:txBody>
          <a:bodyPr/>
          <a:lstStyle>
            <a:lvl1pPr>
              <a:defRPr/>
            </a:lvl1pPr>
          </a:lstStyle>
          <a:p>
            <a:pPr>
              <a:defRPr/>
            </a:pPr>
            <a:r>
              <a:rPr lang="en-US" altLang="en-US">
                <a:solidFill>
                  <a:srgbClr val="882345"/>
                </a:solidFill>
              </a:rPr>
              <a:t>Cooperative Extension Service</a:t>
            </a:r>
          </a:p>
        </p:txBody>
      </p:sp>
    </p:spTree>
    <p:extLst>
      <p:ext uri="{BB962C8B-B14F-4D97-AF65-F5344CB8AC3E}">
        <p14:creationId xmlns:p14="http://schemas.microsoft.com/office/powerpoint/2010/main" val="2568636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ftr" sz="quarter" idx="10"/>
          </p:nvPr>
        </p:nvSpPr>
        <p:spPr>
          <a:ln/>
        </p:spPr>
        <p:txBody>
          <a:bodyPr/>
          <a:lstStyle>
            <a:lvl1pPr>
              <a:defRPr/>
            </a:lvl1pPr>
          </a:lstStyle>
          <a:p>
            <a:pPr>
              <a:defRPr/>
            </a:pPr>
            <a:r>
              <a:rPr lang="en-US" altLang="en-US">
                <a:solidFill>
                  <a:srgbClr val="882345"/>
                </a:solidFill>
              </a:rPr>
              <a:t>Cooperative Extension Service</a:t>
            </a:r>
          </a:p>
        </p:txBody>
      </p:sp>
    </p:spTree>
    <p:extLst>
      <p:ext uri="{BB962C8B-B14F-4D97-AF65-F5344CB8AC3E}">
        <p14:creationId xmlns:p14="http://schemas.microsoft.com/office/powerpoint/2010/main" val="735841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p:cNvSpPr>
            <a:spLocks noGrp="1" noChangeArrowheads="1"/>
          </p:cNvSpPr>
          <p:nvPr>
            <p:ph type="ftr" sz="quarter" idx="10"/>
          </p:nvPr>
        </p:nvSpPr>
        <p:spPr>
          <a:ln/>
        </p:spPr>
        <p:txBody>
          <a:bodyPr/>
          <a:lstStyle>
            <a:lvl1pPr>
              <a:defRPr/>
            </a:lvl1pPr>
          </a:lstStyle>
          <a:p>
            <a:pPr>
              <a:defRPr/>
            </a:pPr>
            <a:r>
              <a:rPr lang="en-US" altLang="en-US">
                <a:solidFill>
                  <a:srgbClr val="882345"/>
                </a:solidFill>
              </a:rPr>
              <a:t>Cooperative Extension Service</a:t>
            </a:r>
          </a:p>
        </p:txBody>
      </p:sp>
    </p:spTree>
    <p:extLst>
      <p:ext uri="{BB962C8B-B14F-4D97-AF65-F5344CB8AC3E}">
        <p14:creationId xmlns:p14="http://schemas.microsoft.com/office/powerpoint/2010/main" val="4099224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4800" y="1524000"/>
            <a:ext cx="57404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48400" y="1524000"/>
            <a:ext cx="57404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p:cNvSpPr>
            <a:spLocks noGrp="1" noChangeArrowheads="1"/>
          </p:cNvSpPr>
          <p:nvPr>
            <p:ph type="ftr" sz="quarter" idx="10"/>
          </p:nvPr>
        </p:nvSpPr>
        <p:spPr>
          <a:ln/>
        </p:spPr>
        <p:txBody>
          <a:bodyPr/>
          <a:lstStyle>
            <a:lvl1pPr>
              <a:defRPr/>
            </a:lvl1pPr>
          </a:lstStyle>
          <a:p>
            <a:pPr>
              <a:defRPr/>
            </a:pPr>
            <a:r>
              <a:rPr lang="en-US" altLang="en-US">
                <a:solidFill>
                  <a:srgbClr val="882345"/>
                </a:solidFill>
              </a:rPr>
              <a:t>Cooperative Extension Service</a:t>
            </a:r>
          </a:p>
        </p:txBody>
      </p:sp>
    </p:spTree>
    <p:extLst>
      <p:ext uri="{BB962C8B-B14F-4D97-AF65-F5344CB8AC3E}">
        <p14:creationId xmlns:p14="http://schemas.microsoft.com/office/powerpoint/2010/main" val="1321676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p:cNvSpPr>
            <a:spLocks noGrp="1" noChangeArrowheads="1"/>
          </p:cNvSpPr>
          <p:nvPr>
            <p:ph type="ftr" sz="quarter" idx="10"/>
          </p:nvPr>
        </p:nvSpPr>
        <p:spPr>
          <a:ln/>
        </p:spPr>
        <p:txBody>
          <a:bodyPr/>
          <a:lstStyle>
            <a:lvl1pPr>
              <a:defRPr/>
            </a:lvl1pPr>
          </a:lstStyle>
          <a:p>
            <a:pPr>
              <a:defRPr/>
            </a:pPr>
            <a:r>
              <a:rPr lang="en-US" altLang="en-US">
                <a:solidFill>
                  <a:srgbClr val="882345"/>
                </a:solidFill>
              </a:rPr>
              <a:t>Cooperative Extension Service</a:t>
            </a:r>
          </a:p>
        </p:txBody>
      </p:sp>
    </p:spTree>
    <p:extLst>
      <p:ext uri="{BB962C8B-B14F-4D97-AF65-F5344CB8AC3E}">
        <p14:creationId xmlns:p14="http://schemas.microsoft.com/office/powerpoint/2010/main" val="4066368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p:cNvSpPr>
            <a:spLocks noGrp="1" noChangeArrowheads="1"/>
          </p:cNvSpPr>
          <p:nvPr>
            <p:ph type="ftr" sz="quarter" idx="10"/>
          </p:nvPr>
        </p:nvSpPr>
        <p:spPr>
          <a:ln/>
        </p:spPr>
        <p:txBody>
          <a:bodyPr/>
          <a:lstStyle>
            <a:lvl1pPr>
              <a:defRPr/>
            </a:lvl1pPr>
          </a:lstStyle>
          <a:p>
            <a:pPr>
              <a:defRPr/>
            </a:pPr>
            <a:r>
              <a:rPr lang="en-US" altLang="en-US">
                <a:solidFill>
                  <a:srgbClr val="882345"/>
                </a:solidFill>
              </a:rPr>
              <a:t>Cooperative Extension Service</a:t>
            </a:r>
          </a:p>
        </p:txBody>
      </p:sp>
    </p:spTree>
    <p:extLst>
      <p:ext uri="{BB962C8B-B14F-4D97-AF65-F5344CB8AC3E}">
        <p14:creationId xmlns:p14="http://schemas.microsoft.com/office/powerpoint/2010/main" val="2612387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r>
              <a:rPr lang="en-US" altLang="en-US">
                <a:solidFill>
                  <a:srgbClr val="882345"/>
                </a:solidFill>
              </a:rPr>
              <a:t>Cooperative Extension Service</a:t>
            </a:r>
          </a:p>
        </p:txBody>
      </p:sp>
    </p:spTree>
    <p:extLst>
      <p:ext uri="{BB962C8B-B14F-4D97-AF65-F5344CB8AC3E}">
        <p14:creationId xmlns:p14="http://schemas.microsoft.com/office/powerpoint/2010/main" val="24454435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r>
              <a:rPr lang="en-US" altLang="en-US">
                <a:solidFill>
                  <a:srgbClr val="882345"/>
                </a:solidFill>
              </a:rPr>
              <a:t>Cooperative Extension Service</a:t>
            </a:r>
          </a:p>
        </p:txBody>
      </p:sp>
    </p:spTree>
    <p:extLst>
      <p:ext uri="{BB962C8B-B14F-4D97-AF65-F5344CB8AC3E}">
        <p14:creationId xmlns:p14="http://schemas.microsoft.com/office/powerpoint/2010/main" val="2586899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r>
              <a:rPr lang="en-US" altLang="en-US">
                <a:solidFill>
                  <a:srgbClr val="882345"/>
                </a:solidFill>
              </a:rPr>
              <a:t>Cooperative Extension Service</a:t>
            </a:r>
          </a:p>
        </p:txBody>
      </p:sp>
    </p:spTree>
    <p:extLst>
      <p:ext uri="{BB962C8B-B14F-4D97-AF65-F5344CB8AC3E}">
        <p14:creationId xmlns:p14="http://schemas.microsoft.com/office/powerpoint/2010/main" val="3179046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ftr" sz="quarter" idx="3"/>
          </p:nvPr>
        </p:nvSpPr>
        <p:spPr bwMode="auto">
          <a:xfrm>
            <a:off x="5588000" y="6305550"/>
            <a:ext cx="5588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b="1" smtClean="0"/>
            </a:lvl1pPr>
          </a:lstStyle>
          <a:p>
            <a:pPr eaLnBrk="0" fontAlgn="base" hangingPunct="0">
              <a:spcBef>
                <a:spcPct val="0"/>
              </a:spcBef>
              <a:spcAft>
                <a:spcPct val="0"/>
              </a:spcAft>
              <a:defRPr/>
            </a:pPr>
            <a:r>
              <a:rPr lang="en-US" altLang="en-US">
                <a:solidFill>
                  <a:srgbClr val="882345"/>
                </a:solidFill>
              </a:rPr>
              <a:t>Cooperative Extension Service</a:t>
            </a:r>
          </a:p>
        </p:txBody>
      </p:sp>
      <p:pic>
        <p:nvPicPr>
          <p:cNvPr id="1027" name="Picture 3" descr="pn-logo-on-wt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1080752" y="6019800"/>
            <a:ext cx="908049"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4"/>
          <p:cNvSpPr>
            <a:spLocks noGrp="1" noChangeArrowheads="1"/>
          </p:cNvSpPr>
          <p:nvPr>
            <p:ph type="title"/>
          </p:nvPr>
        </p:nvSpPr>
        <p:spPr bwMode="auto">
          <a:xfrm>
            <a:off x="304800" y="228600"/>
            <a:ext cx="116840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9" name="Rectangle 5"/>
          <p:cNvSpPr>
            <a:spLocks noGrp="1" noChangeArrowheads="1"/>
          </p:cNvSpPr>
          <p:nvPr>
            <p:ph type="body" idx="1"/>
          </p:nvPr>
        </p:nvSpPr>
        <p:spPr bwMode="auto">
          <a:xfrm>
            <a:off x="304800" y="1524000"/>
            <a:ext cx="11684000" cy="426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6"/>
          <p:cNvSpPr>
            <a:spLocks noChangeArrowheads="1"/>
          </p:cNvSpPr>
          <p:nvPr/>
        </p:nvSpPr>
        <p:spPr bwMode="auto">
          <a:xfrm>
            <a:off x="2705101" y="6121401"/>
            <a:ext cx="3187700" cy="74613"/>
          </a:xfrm>
          <a:prstGeom prst="rect">
            <a:avLst/>
          </a:prstGeom>
          <a:solidFill>
            <a:srgbClr val="80379B"/>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1031" name="Rectangle 7"/>
          <p:cNvSpPr>
            <a:spLocks noChangeArrowheads="1"/>
          </p:cNvSpPr>
          <p:nvPr/>
        </p:nvSpPr>
        <p:spPr bwMode="auto">
          <a:xfrm>
            <a:off x="0" y="6121400"/>
            <a:ext cx="1320800" cy="76200"/>
          </a:xfrm>
          <a:prstGeom prst="rect">
            <a:avLst/>
          </a:prstGeom>
          <a:solidFill>
            <a:srgbClr val="80379B"/>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1032" name="Rectangle 8"/>
          <p:cNvSpPr>
            <a:spLocks noChangeArrowheads="1"/>
          </p:cNvSpPr>
          <p:nvPr/>
        </p:nvSpPr>
        <p:spPr bwMode="auto">
          <a:xfrm>
            <a:off x="2705101" y="6045201"/>
            <a:ext cx="3187700" cy="74613"/>
          </a:xfrm>
          <a:prstGeom prst="rect">
            <a:avLst/>
          </a:prstGeom>
          <a:solidFill>
            <a:srgbClr val="EAAB00"/>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1033" name="Rectangle 9"/>
          <p:cNvSpPr>
            <a:spLocks noChangeArrowheads="1"/>
          </p:cNvSpPr>
          <p:nvPr/>
        </p:nvSpPr>
        <p:spPr bwMode="auto">
          <a:xfrm>
            <a:off x="2705101" y="5969001"/>
            <a:ext cx="3187700" cy="74613"/>
          </a:xfrm>
          <a:prstGeom prst="rect">
            <a:avLst/>
          </a:prstGeom>
          <a:solidFill>
            <a:srgbClr val="882345"/>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1034" name="Rectangle 10"/>
          <p:cNvSpPr>
            <a:spLocks noChangeArrowheads="1"/>
          </p:cNvSpPr>
          <p:nvPr/>
        </p:nvSpPr>
        <p:spPr bwMode="auto">
          <a:xfrm>
            <a:off x="2705101" y="5892801"/>
            <a:ext cx="3187700" cy="74613"/>
          </a:xfrm>
          <a:prstGeom prst="rect">
            <a:avLst/>
          </a:prstGeom>
          <a:solidFill>
            <a:srgbClr val="4C5CB0"/>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1035" name="Rectangle 11"/>
          <p:cNvSpPr>
            <a:spLocks noChangeArrowheads="1"/>
          </p:cNvSpPr>
          <p:nvPr/>
        </p:nvSpPr>
        <p:spPr bwMode="auto">
          <a:xfrm>
            <a:off x="2705101" y="6197600"/>
            <a:ext cx="3187700" cy="76200"/>
          </a:xfrm>
          <a:prstGeom prst="rect">
            <a:avLst/>
          </a:prstGeom>
          <a:solidFill>
            <a:srgbClr val="EAAB00"/>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1036" name="Rectangle 12"/>
          <p:cNvSpPr>
            <a:spLocks noChangeArrowheads="1"/>
          </p:cNvSpPr>
          <p:nvPr/>
        </p:nvSpPr>
        <p:spPr bwMode="auto">
          <a:xfrm>
            <a:off x="5892800" y="6121400"/>
            <a:ext cx="914400" cy="76200"/>
          </a:xfrm>
          <a:prstGeom prst="rect">
            <a:avLst/>
          </a:prstGeom>
          <a:solidFill>
            <a:srgbClr val="00693C"/>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1037" name="Rectangle 13"/>
          <p:cNvSpPr>
            <a:spLocks noChangeArrowheads="1"/>
          </p:cNvSpPr>
          <p:nvPr/>
        </p:nvSpPr>
        <p:spPr bwMode="auto">
          <a:xfrm>
            <a:off x="5892800" y="6045201"/>
            <a:ext cx="914400" cy="74613"/>
          </a:xfrm>
          <a:prstGeom prst="rect">
            <a:avLst/>
          </a:prstGeom>
          <a:solidFill>
            <a:srgbClr val="BD4F19"/>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1038" name="Rectangle 14"/>
          <p:cNvSpPr>
            <a:spLocks noChangeArrowheads="1"/>
          </p:cNvSpPr>
          <p:nvPr/>
        </p:nvSpPr>
        <p:spPr bwMode="auto">
          <a:xfrm>
            <a:off x="5892800" y="5969001"/>
            <a:ext cx="914400" cy="74613"/>
          </a:xfrm>
          <a:prstGeom prst="rect">
            <a:avLst/>
          </a:prstGeom>
          <a:solidFill>
            <a:srgbClr val="EAAB00"/>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1039" name="Rectangle 15"/>
          <p:cNvSpPr>
            <a:spLocks noChangeArrowheads="1"/>
          </p:cNvSpPr>
          <p:nvPr/>
        </p:nvSpPr>
        <p:spPr bwMode="auto">
          <a:xfrm>
            <a:off x="5892800" y="5892801"/>
            <a:ext cx="914400" cy="74613"/>
          </a:xfrm>
          <a:prstGeom prst="rect">
            <a:avLst/>
          </a:prstGeom>
          <a:solidFill>
            <a:srgbClr val="882345"/>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1040" name="Rectangle 16"/>
          <p:cNvSpPr>
            <a:spLocks noChangeArrowheads="1"/>
          </p:cNvSpPr>
          <p:nvPr/>
        </p:nvSpPr>
        <p:spPr bwMode="auto">
          <a:xfrm>
            <a:off x="6807200" y="6045200"/>
            <a:ext cx="2032000" cy="152400"/>
          </a:xfrm>
          <a:prstGeom prst="rect">
            <a:avLst/>
          </a:prstGeom>
          <a:solidFill>
            <a:srgbClr val="882345"/>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1041" name="Rectangle 17"/>
          <p:cNvSpPr>
            <a:spLocks noChangeArrowheads="1"/>
          </p:cNvSpPr>
          <p:nvPr/>
        </p:nvSpPr>
        <p:spPr bwMode="auto">
          <a:xfrm>
            <a:off x="6807200" y="5969000"/>
            <a:ext cx="5384800" cy="76200"/>
          </a:xfrm>
          <a:prstGeom prst="rect">
            <a:avLst/>
          </a:prstGeom>
          <a:solidFill>
            <a:srgbClr val="E97A00"/>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1042" name="Rectangle 18"/>
          <p:cNvSpPr>
            <a:spLocks noChangeArrowheads="1"/>
          </p:cNvSpPr>
          <p:nvPr/>
        </p:nvSpPr>
        <p:spPr bwMode="auto">
          <a:xfrm>
            <a:off x="6807200" y="5892800"/>
            <a:ext cx="5384800" cy="76200"/>
          </a:xfrm>
          <a:prstGeom prst="rect">
            <a:avLst/>
          </a:prstGeom>
          <a:solidFill>
            <a:srgbClr val="003591"/>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1043" name="Rectangle 19"/>
          <p:cNvSpPr>
            <a:spLocks noChangeArrowheads="1"/>
          </p:cNvSpPr>
          <p:nvPr/>
        </p:nvSpPr>
        <p:spPr bwMode="auto">
          <a:xfrm>
            <a:off x="6807200" y="5740400"/>
            <a:ext cx="5384800" cy="152400"/>
          </a:xfrm>
          <a:prstGeom prst="rect">
            <a:avLst/>
          </a:prstGeom>
          <a:solidFill>
            <a:schemeClr val="tx1"/>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1044" name="Rectangle 20"/>
          <p:cNvSpPr>
            <a:spLocks noChangeArrowheads="1"/>
          </p:cNvSpPr>
          <p:nvPr/>
        </p:nvSpPr>
        <p:spPr bwMode="auto">
          <a:xfrm>
            <a:off x="1320801" y="6121400"/>
            <a:ext cx="1384300" cy="152400"/>
          </a:xfrm>
          <a:prstGeom prst="rect">
            <a:avLst/>
          </a:prstGeom>
          <a:solidFill>
            <a:schemeClr val="tx1"/>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1045" name="Rectangle 21"/>
          <p:cNvSpPr>
            <a:spLocks noChangeArrowheads="1"/>
          </p:cNvSpPr>
          <p:nvPr/>
        </p:nvSpPr>
        <p:spPr bwMode="auto">
          <a:xfrm>
            <a:off x="1" y="6045200"/>
            <a:ext cx="2705100" cy="76200"/>
          </a:xfrm>
          <a:prstGeom prst="rect">
            <a:avLst/>
          </a:prstGeom>
          <a:solidFill>
            <a:schemeClr val="tx1"/>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1046" name="Rectangle 22"/>
          <p:cNvSpPr>
            <a:spLocks noChangeArrowheads="1"/>
          </p:cNvSpPr>
          <p:nvPr/>
        </p:nvSpPr>
        <p:spPr bwMode="auto">
          <a:xfrm>
            <a:off x="1" y="5969000"/>
            <a:ext cx="2705100" cy="76200"/>
          </a:xfrm>
          <a:prstGeom prst="rect">
            <a:avLst/>
          </a:prstGeom>
          <a:solidFill>
            <a:srgbClr val="EAAB00"/>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
        <p:nvSpPr>
          <p:cNvPr id="1047" name="Rectangle 23"/>
          <p:cNvSpPr>
            <a:spLocks noChangeArrowheads="1"/>
          </p:cNvSpPr>
          <p:nvPr/>
        </p:nvSpPr>
        <p:spPr bwMode="auto">
          <a:xfrm>
            <a:off x="1" y="6197600"/>
            <a:ext cx="2705100" cy="76200"/>
          </a:xfrm>
          <a:prstGeom prst="rect">
            <a:avLst/>
          </a:prstGeom>
          <a:solidFill>
            <a:srgbClr val="BD4F19"/>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fontAlgn="base" hangingPunct="0">
              <a:spcBef>
                <a:spcPct val="0"/>
              </a:spcBef>
              <a:spcAft>
                <a:spcPct val="0"/>
              </a:spcAft>
            </a:pPr>
            <a:endParaRPr lang="en-US" altLang="en-US" sz="2400">
              <a:solidFill>
                <a:srgbClr val="882345"/>
              </a:solidFill>
            </a:endParaRPr>
          </a:p>
        </p:txBody>
      </p:sp>
    </p:spTree>
    <p:extLst>
      <p:ext uri="{BB962C8B-B14F-4D97-AF65-F5344CB8AC3E}">
        <p14:creationId xmlns:p14="http://schemas.microsoft.com/office/powerpoint/2010/main" val="40264399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dt="0"/>
  <p:txStyles>
    <p:titleStyle>
      <a:lvl1pPr algn="l" rtl="0" eaLnBrk="0" fontAlgn="base" hangingPunct="0">
        <a:spcBef>
          <a:spcPct val="0"/>
        </a:spcBef>
        <a:spcAft>
          <a:spcPct val="0"/>
        </a:spcAft>
        <a:defRPr sz="4200">
          <a:solidFill>
            <a:srgbClr val="100D82"/>
          </a:solidFill>
          <a:latin typeface="+mj-lt"/>
          <a:ea typeface="+mj-ea"/>
          <a:cs typeface="+mj-cs"/>
        </a:defRPr>
      </a:lvl1pPr>
      <a:lvl2pPr algn="l" rtl="0" eaLnBrk="0" fontAlgn="base" hangingPunct="0">
        <a:spcBef>
          <a:spcPct val="0"/>
        </a:spcBef>
        <a:spcAft>
          <a:spcPct val="0"/>
        </a:spcAft>
        <a:defRPr sz="4200">
          <a:solidFill>
            <a:srgbClr val="100D82"/>
          </a:solidFill>
          <a:latin typeface="Arial" charset="0"/>
          <a:ea typeface="ＭＳ Ｐゴシック" pitchFamily="-46" charset="-128"/>
        </a:defRPr>
      </a:lvl2pPr>
      <a:lvl3pPr algn="l" rtl="0" eaLnBrk="0" fontAlgn="base" hangingPunct="0">
        <a:spcBef>
          <a:spcPct val="0"/>
        </a:spcBef>
        <a:spcAft>
          <a:spcPct val="0"/>
        </a:spcAft>
        <a:defRPr sz="4200">
          <a:solidFill>
            <a:srgbClr val="100D82"/>
          </a:solidFill>
          <a:latin typeface="Arial" charset="0"/>
          <a:ea typeface="ＭＳ Ｐゴシック" pitchFamily="-46" charset="-128"/>
        </a:defRPr>
      </a:lvl3pPr>
      <a:lvl4pPr algn="l" rtl="0" eaLnBrk="0" fontAlgn="base" hangingPunct="0">
        <a:spcBef>
          <a:spcPct val="0"/>
        </a:spcBef>
        <a:spcAft>
          <a:spcPct val="0"/>
        </a:spcAft>
        <a:defRPr sz="4200">
          <a:solidFill>
            <a:srgbClr val="100D82"/>
          </a:solidFill>
          <a:latin typeface="Arial" charset="0"/>
          <a:ea typeface="ＭＳ Ｐゴシック" pitchFamily="-46" charset="-128"/>
        </a:defRPr>
      </a:lvl4pPr>
      <a:lvl5pPr algn="l" rtl="0" eaLnBrk="0" fontAlgn="base" hangingPunct="0">
        <a:spcBef>
          <a:spcPct val="0"/>
        </a:spcBef>
        <a:spcAft>
          <a:spcPct val="0"/>
        </a:spcAft>
        <a:defRPr sz="4200">
          <a:solidFill>
            <a:srgbClr val="100D82"/>
          </a:solidFill>
          <a:latin typeface="Arial" charset="0"/>
          <a:ea typeface="ＭＳ Ｐゴシック" pitchFamily="-46" charset="-128"/>
        </a:defRPr>
      </a:lvl5pPr>
      <a:lvl6pPr marL="457200" algn="l" rtl="0" fontAlgn="base">
        <a:spcBef>
          <a:spcPct val="0"/>
        </a:spcBef>
        <a:spcAft>
          <a:spcPct val="0"/>
        </a:spcAft>
        <a:defRPr sz="4200">
          <a:solidFill>
            <a:srgbClr val="100D82"/>
          </a:solidFill>
          <a:latin typeface="Arial" charset="0"/>
          <a:ea typeface="ＭＳ Ｐゴシック" pitchFamily="-46" charset="-128"/>
        </a:defRPr>
      </a:lvl6pPr>
      <a:lvl7pPr marL="914400" algn="l" rtl="0" fontAlgn="base">
        <a:spcBef>
          <a:spcPct val="0"/>
        </a:spcBef>
        <a:spcAft>
          <a:spcPct val="0"/>
        </a:spcAft>
        <a:defRPr sz="4200">
          <a:solidFill>
            <a:srgbClr val="100D82"/>
          </a:solidFill>
          <a:latin typeface="Arial" charset="0"/>
          <a:ea typeface="ＭＳ Ｐゴシック" pitchFamily="-46" charset="-128"/>
        </a:defRPr>
      </a:lvl7pPr>
      <a:lvl8pPr marL="1371600" algn="l" rtl="0" fontAlgn="base">
        <a:spcBef>
          <a:spcPct val="0"/>
        </a:spcBef>
        <a:spcAft>
          <a:spcPct val="0"/>
        </a:spcAft>
        <a:defRPr sz="4200">
          <a:solidFill>
            <a:srgbClr val="100D82"/>
          </a:solidFill>
          <a:latin typeface="Arial" charset="0"/>
          <a:ea typeface="ＭＳ Ｐゴシック" pitchFamily="-46" charset="-128"/>
        </a:defRPr>
      </a:lvl8pPr>
      <a:lvl9pPr marL="1828800" algn="l" rtl="0" fontAlgn="base">
        <a:spcBef>
          <a:spcPct val="0"/>
        </a:spcBef>
        <a:spcAft>
          <a:spcPct val="0"/>
        </a:spcAft>
        <a:defRPr sz="4200">
          <a:solidFill>
            <a:srgbClr val="100D82"/>
          </a:solidFill>
          <a:latin typeface="Arial" charset="0"/>
          <a:ea typeface="ＭＳ Ｐゴシック" pitchFamily="-46"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ags" Target="../tags/tag2.xml"/><Relationship Id="rId5" Type="http://schemas.openxmlformats.org/officeDocument/2006/relationships/image" Target="../media/image4.emf"/><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tags" Target="../tags/tag3.xml"/><Relationship Id="rId5" Type="http://schemas.openxmlformats.org/officeDocument/2006/relationships/image" Target="../media/image5.emf"/><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5"/>
          <p:cNvSpPr>
            <a:spLocks noGrp="1" noChangeArrowheads="1"/>
          </p:cNvSpPr>
          <p:nvPr>
            <p:ph type="ftr" sz="quarter" idx="10"/>
          </p:nvPr>
        </p:nvSpPr>
        <p:spPr>
          <a:noFill/>
        </p:spPr>
        <p:txBody>
          <a:bodyP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r>
              <a:rPr lang="en-US" altLang="en-US" sz="1400">
                <a:solidFill>
                  <a:srgbClr val="FFFFFF"/>
                </a:solidFill>
              </a:rPr>
              <a:t>Cooperative Extension Service</a:t>
            </a:r>
          </a:p>
        </p:txBody>
      </p:sp>
      <p:sp>
        <p:nvSpPr>
          <p:cNvPr id="3075" name="Rectangle 2"/>
          <p:cNvSpPr>
            <a:spLocks noGrp="1" noChangeArrowheads="1"/>
          </p:cNvSpPr>
          <p:nvPr>
            <p:ph type="ctrTitle"/>
          </p:nvPr>
        </p:nvSpPr>
        <p:spPr/>
        <p:txBody>
          <a:bodyPr/>
          <a:lstStyle/>
          <a:p>
            <a:pPr algn="ctr" eaLnBrk="1" hangingPunct="1"/>
            <a:r>
              <a:rPr lang="en-US" altLang="en-US" sz="4400" dirty="0">
                <a:latin typeface="Times New Roman" pitchFamily="18" charset="0"/>
                <a:cs typeface="Times New Roman" pitchFamily="18" charset="0"/>
              </a:rPr>
              <a:t>Cattle Vaccinology Basics</a:t>
            </a:r>
          </a:p>
        </p:txBody>
      </p:sp>
      <p:sp>
        <p:nvSpPr>
          <p:cNvPr id="3076" name="Rectangle 3"/>
          <p:cNvSpPr>
            <a:spLocks noGrp="1" noChangeArrowheads="1"/>
          </p:cNvSpPr>
          <p:nvPr>
            <p:ph type="subTitle" idx="1"/>
          </p:nvPr>
        </p:nvSpPr>
        <p:spPr>
          <a:xfrm>
            <a:off x="731521" y="1216618"/>
            <a:ext cx="4049485" cy="2663052"/>
          </a:xfrm>
        </p:spPr>
        <p:txBody>
          <a:bodyPr/>
          <a:lstStyle/>
          <a:p>
            <a:pPr algn="ctr" eaLnBrk="1" hangingPunct="1"/>
            <a:r>
              <a:rPr lang="en-US" altLang="en-US" sz="3200" dirty="0">
                <a:solidFill>
                  <a:schemeClr val="tx1"/>
                </a:solidFill>
                <a:latin typeface="Times New Roman" pitchFamily="18" charset="0"/>
                <a:cs typeface="Times New Roman" pitchFamily="18" charset="0"/>
              </a:rPr>
              <a:t>John C Wenzel DVM</a:t>
            </a:r>
          </a:p>
          <a:p>
            <a:pPr algn="ctr" eaLnBrk="1" hangingPunct="1"/>
            <a:r>
              <a:rPr lang="en-US" altLang="en-US" sz="3200" dirty="0">
                <a:solidFill>
                  <a:schemeClr val="tx1"/>
                </a:solidFill>
                <a:latin typeface="Times New Roman" pitchFamily="18" charset="0"/>
                <a:cs typeface="Times New Roman" pitchFamily="18" charset="0"/>
              </a:rPr>
              <a:t>Extension Veterinarian</a:t>
            </a:r>
          </a:p>
          <a:p>
            <a:pPr algn="ctr" eaLnBrk="1" hangingPunct="1"/>
            <a:r>
              <a:rPr lang="en-US" altLang="en-US" sz="3200" dirty="0">
                <a:solidFill>
                  <a:schemeClr val="tx1"/>
                </a:solidFill>
                <a:latin typeface="Times New Roman" pitchFamily="18" charset="0"/>
                <a:cs typeface="Times New Roman" pitchFamily="18" charset="0"/>
              </a:rPr>
              <a:t>NMSU                        </a:t>
            </a:r>
          </a:p>
          <a:p>
            <a:pPr algn="ctr" eaLnBrk="1" hangingPunct="1"/>
            <a:r>
              <a:rPr lang="en-US" altLang="en-US" sz="3200" dirty="0">
                <a:solidFill>
                  <a:schemeClr val="tx1"/>
                </a:solidFill>
                <a:latin typeface="Times New Roman" pitchFamily="18" charset="0"/>
                <a:cs typeface="Times New Roman" pitchFamily="18" charset="0"/>
              </a:rPr>
              <a:t>jwenzel@nmsu.edu</a:t>
            </a:r>
          </a:p>
          <a:p>
            <a:pPr eaLnBrk="1" hangingPunct="1"/>
            <a:endParaRPr lang="en-US" altLang="en-US" dirty="0"/>
          </a:p>
        </p:txBody>
      </p:sp>
      <p:sp>
        <p:nvSpPr>
          <p:cNvPr id="2" name="TextBox 1"/>
          <p:cNvSpPr txBox="1"/>
          <p:nvPr/>
        </p:nvSpPr>
        <p:spPr>
          <a:xfrm>
            <a:off x="6096000" y="1216618"/>
            <a:ext cx="5860942" cy="2062103"/>
          </a:xfrm>
          <a:prstGeom prst="rect">
            <a:avLst/>
          </a:prstGeom>
          <a:noFill/>
        </p:spPr>
        <p:txBody>
          <a:bodyPr wrap="square" rtlCol="0">
            <a:spAutoFit/>
          </a:bodyPr>
          <a:lstStyle/>
          <a:p>
            <a:r>
              <a:rPr lang="en-US" sz="3200" dirty="0">
                <a:latin typeface="Times New Roman" panose="02020603050405020304" pitchFamily="18" charset="0"/>
                <a:cs typeface="Times New Roman" panose="02020603050405020304" pitchFamily="18" charset="0"/>
              </a:rPr>
              <a:t>Cattleman’s College</a:t>
            </a:r>
          </a:p>
          <a:p>
            <a:r>
              <a:rPr lang="en-US" sz="3200" dirty="0">
                <a:latin typeface="Times New Roman" panose="02020603050405020304" pitchFamily="18" charset="0"/>
                <a:cs typeface="Times New Roman" panose="02020603050405020304" pitchFamily="18" charset="0"/>
              </a:rPr>
              <a:t>Joint </a:t>
            </a:r>
            <a:r>
              <a:rPr lang="en-US" sz="3200" dirty="0" err="1">
                <a:latin typeface="Times New Roman" panose="02020603050405020304" pitchFamily="18" charset="0"/>
                <a:cs typeface="Times New Roman" panose="02020603050405020304" pitchFamily="18" charset="0"/>
              </a:rPr>
              <a:t>Stockmans</a:t>
            </a:r>
            <a:r>
              <a:rPr lang="en-US" sz="3200" dirty="0">
                <a:latin typeface="Times New Roman" panose="02020603050405020304" pitchFamily="18" charset="0"/>
                <a:cs typeface="Times New Roman" panose="02020603050405020304" pitchFamily="18" charset="0"/>
              </a:rPr>
              <a:t> Meeting</a:t>
            </a:r>
          </a:p>
          <a:p>
            <a:r>
              <a:rPr lang="en-US" sz="3200" dirty="0">
                <a:latin typeface="Times New Roman" panose="02020603050405020304" pitchFamily="18" charset="0"/>
                <a:cs typeface="Times New Roman" panose="02020603050405020304" pitchFamily="18" charset="0"/>
              </a:rPr>
              <a:t>Albuquerque, NM</a:t>
            </a:r>
          </a:p>
          <a:p>
            <a:r>
              <a:rPr lang="en-US" sz="3200" dirty="0">
                <a:latin typeface="Times New Roman" panose="02020603050405020304" pitchFamily="18" charset="0"/>
                <a:cs typeface="Times New Roman" panose="02020603050405020304" pitchFamily="18" charset="0"/>
              </a:rPr>
              <a:t>December 9, 2025</a:t>
            </a:r>
          </a:p>
        </p:txBody>
      </p:sp>
    </p:spTree>
    <p:extLst>
      <p:ext uri="{BB962C8B-B14F-4D97-AF65-F5344CB8AC3E}">
        <p14:creationId xmlns:p14="http://schemas.microsoft.com/office/powerpoint/2010/main" val="19507906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tLang="en-US" sz="4000" dirty="0">
                <a:solidFill>
                  <a:schemeClr val="tx1"/>
                </a:solidFill>
                <a:latin typeface="Times New Roman" pitchFamily="18" charset="0"/>
                <a:cs typeface="Times New Roman" pitchFamily="18" charset="0"/>
              </a:rPr>
              <a:t>Developing Immunity in Calves</a:t>
            </a:r>
            <a:endParaRPr lang="en-US" dirty="0"/>
          </a:p>
        </p:txBody>
      </p:sp>
      <p:sp>
        <p:nvSpPr>
          <p:cNvPr id="3" name="Content Placeholder 2"/>
          <p:cNvSpPr>
            <a:spLocks noGrp="1"/>
          </p:cNvSpPr>
          <p:nvPr>
            <p:ph idx="1"/>
          </p:nvPr>
        </p:nvSpPr>
        <p:spPr/>
        <p:txBody>
          <a:bodyPr/>
          <a:lstStyle/>
          <a:p>
            <a:r>
              <a:rPr lang="en-US" dirty="0"/>
              <a:t>Develop a sound vaccination/ preventative health program with your veterinarian</a:t>
            </a:r>
          </a:p>
          <a:p>
            <a:r>
              <a:rPr lang="en-US" dirty="0"/>
              <a:t>If you raise your replacement heifers, start as calves to prepare for motherhood, at branding </a:t>
            </a:r>
          </a:p>
          <a:p>
            <a:r>
              <a:rPr lang="en-US" dirty="0"/>
              <a:t>If you purchase replacement heifers, try to start on a MLV program prior to breeding</a:t>
            </a:r>
          </a:p>
          <a:p>
            <a:r>
              <a:rPr lang="en-US" dirty="0"/>
              <a:t>If you purchase bred replacements, look at using vaccines that are chemically altered </a:t>
            </a:r>
          </a:p>
          <a:p>
            <a:endParaRPr lang="en-US" dirty="0"/>
          </a:p>
          <a:p>
            <a:endParaRPr lang="en-US" dirty="0"/>
          </a:p>
        </p:txBody>
      </p:sp>
      <p:sp>
        <p:nvSpPr>
          <p:cNvPr id="4" name="Footer Placeholder 3"/>
          <p:cNvSpPr>
            <a:spLocks noGrp="1"/>
          </p:cNvSpPr>
          <p:nvPr>
            <p:ph type="ftr" sz="quarter" idx="10"/>
          </p:nvPr>
        </p:nvSpPr>
        <p:spPr/>
        <p:txBody>
          <a:bodyPr/>
          <a:lstStyle/>
          <a:p>
            <a:pPr>
              <a:defRPr/>
            </a:pPr>
            <a:r>
              <a:rPr lang="en-US" altLang="en-US">
                <a:solidFill>
                  <a:srgbClr val="882345"/>
                </a:solidFill>
              </a:rPr>
              <a:t>Cooperative Extension Service</a:t>
            </a:r>
          </a:p>
        </p:txBody>
      </p:sp>
    </p:spTree>
    <p:extLst>
      <p:ext uri="{BB962C8B-B14F-4D97-AF65-F5344CB8AC3E}">
        <p14:creationId xmlns:p14="http://schemas.microsoft.com/office/powerpoint/2010/main" val="6887509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oter Placeholder 3"/>
          <p:cNvSpPr>
            <a:spLocks noGrp="1"/>
          </p:cNvSpPr>
          <p:nvPr>
            <p:ph type="ftr" sz="quarter" idx="10"/>
          </p:nvPr>
        </p:nvSpPr>
        <p:spPr>
          <a:noFill/>
        </p:spPr>
        <p:txBody>
          <a:bodyP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r>
              <a:rPr lang="en-US" altLang="en-US" sz="1400">
                <a:solidFill>
                  <a:srgbClr val="882345"/>
                </a:solidFill>
              </a:rPr>
              <a:t>Cooperative Extension Service</a:t>
            </a:r>
          </a:p>
        </p:txBody>
      </p:sp>
      <p:sp>
        <p:nvSpPr>
          <p:cNvPr id="26627" name="Rectangle 2"/>
          <p:cNvSpPr>
            <a:spLocks noGrp="1" noChangeArrowheads="1"/>
          </p:cNvSpPr>
          <p:nvPr>
            <p:ph type="title"/>
          </p:nvPr>
        </p:nvSpPr>
        <p:spPr/>
        <p:txBody>
          <a:bodyPr/>
          <a:lstStyle/>
          <a:p>
            <a:pPr algn="ctr" eaLnBrk="1" hangingPunct="1"/>
            <a:r>
              <a:rPr lang="en-US" altLang="en-US" sz="4000">
                <a:solidFill>
                  <a:schemeClr val="tx1"/>
                </a:solidFill>
                <a:latin typeface="Times New Roman" pitchFamily="18" charset="0"/>
                <a:cs typeface="Times New Roman" pitchFamily="18" charset="0"/>
              </a:rPr>
              <a:t>Vaccination</a:t>
            </a:r>
            <a:br>
              <a:rPr lang="en-US" altLang="en-US" sz="4000"/>
            </a:br>
            <a:endParaRPr lang="en-US" altLang="en-US" sz="4000"/>
          </a:p>
        </p:txBody>
      </p:sp>
      <p:sp>
        <p:nvSpPr>
          <p:cNvPr id="26628" name="Rectangle 3"/>
          <p:cNvSpPr>
            <a:spLocks noGrp="1" noChangeArrowheads="1"/>
          </p:cNvSpPr>
          <p:nvPr>
            <p:ph type="body" idx="1"/>
          </p:nvPr>
        </p:nvSpPr>
        <p:spPr/>
        <p:txBody>
          <a:bodyPr/>
          <a:lstStyle/>
          <a:p>
            <a:pPr eaLnBrk="1" hangingPunct="1">
              <a:lnSpc>
                <a:spcPct val="90000"/>
              </a:lnSpc>
            </a:pPr>
            <a:r>
              <a:rPr lang="en-US" altLang="en-US"/>
              <a:t>-Need to be specific for area and operation</a:t>
            </a:r>
          </a:p>
          <a:p>
            <a:pPr eaLnBrk="1" hangingPunct="1">
              <a:lnSpc>
                <a:spcPct val="90000"/>
              </a:lnSpc>
            </a:pPr>
            <a:r>
              <a:rPr lang="en-US" altLang="en-US"/>
              <a:t>-A vaccination program is one segment of a total herd health program</a:t>
            </a:r>
          </a:p>
          <a:p>
            <a:pPr eaLnBrk="1" hangingPunct="1">
              <a:lnSpc>
                <a:spcPct val="90000"/>
              </a:lnSpc>
            </a:pPr>
            <a:r>
              <a:rPr lang="en-US" altLang="en-US"/>
              <a:t>-Vaccination programs need to be designed with your specific management practices in mind</a:t>
            </a:r>
          </a:p>
          <a:p>
            <a:pPr eaLnBrk="1" hangingPunct="1">
              <a:lnSpc>
                <a:spcPct val="90000"/>
              </a:lnSpc>
            </a:pPr>
            <a:r>
              <a:rPr lang="en-US" altLang="en-US"/>
              <a:t>-</a:t>
            </a:r>
            <a:r>
              <a:rPr lang="en-US" altLang="en-US" b="1" u="sng"/>
              <a:t>Consult your local Veterinarian to design a herd health program for your operation</a:t>
            </a:r>
          </a:p>
        </p:txBody>
      </p:sp>
    </p:spTree>
    <p:extLst>
      <p:ext uri="{BB962C8B-B14F-4D97-AF65-F5344CB8AC3E}">
        <p14:creationId xmlns:p14="http://schemas.microsoft.com/office/powerpoint/2010/main" val="25960921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r>
              <a:rPr lang="en-US" altLang="en-US">
                <a:solidFill>
                  <a:schemeClr val="tx1"/>
                </a:solidFill>
              </a:rPr>
              <a:t>Vaccine Types</a:t>
            </a:r>
          </a:p>
        </p:txBody>
      </p:sp>
      <p:sp>
        <p:nvSpPr>
          <p:cNvPr id="3" name="Content Placeholder 2"/>
          <p:cNvSpPr>
            <a:spLocks noGrp="1"/>
          </p:cNvSpPr>
          <p:nvPr>
            <p:ph idx="1"/>
          </p:nvPr>
        </p:nvSpPr>
        <p:spPr/>
        <p:txBody>
          <a:bodyPr/>
          <a:lstStyle/>
          <a:p>
            <a:pPr>
              <a:defRPr/>
            </a:pPr>
            <a:r>
              <a:rPr lang="en-US" dirty="0"/>
              <a:t>MLV- modified live viral vaccine</a:t>
            </a:r>
          </a:p>
          <a:p>
            <a:pPr lvl="1">
              <a:defRPr/>
            </a:pPr>
            <a:r>
              <a:rPr lang="en-US" dirty="0"/>
              <a:t>Virus replicates in body</a:t>
            </a:r>
          </a:p>
          <a:p>
            <a:pPr lvl="1">
              <a:defRPr/>
            </a:pPr>
            <a:r>
              <a:rPr lang="en-US" dirty="0"/>
              <a:t>Better cross protection (core proteins)</a:t>
            </a:r>
          </a:p>
          <a:p>
            <a:pPr lvl="1">
              <a:defRPr/>
            </a:pPr>
            <a:r>
              <a:rPr lang="en-US" dirty="0"/>
              <a:t>More robust immune response (CMI)</a:t>
            </a:r>
          </a:p>
          <a:p>
            <a:pPr lvl="1">
              <a:defRPr/>
            </a:pPr>
            <a:r>
              <a:rPr lang="en-US" dirty="0"/>
              <a:t>Longer duration of immunity</a:t>
            </a:r>
          </a:p>
          <a:p>
            <a:pPr marL="457200" lvl="1" indent="0">
              <a:buNone/>
              <a:defRPr/>
            </a:pPr>
            <a:r>
              <a:rPr lang="en-US" dirty="0"/>
              <a:t>Higher Risk- viral shedding??</a:t>
            </a:r>
          </a:p>
          <a:p>
            <a:pPr marL="457200" lvl="1" indent="0">
              <a:buNone/>
              <a:defRPr/>
            </a:pPr>
            <a:r>
              <a:rPr lang="en-US" dirty="0"/>
              <a:t>	post </a:t>
            </a:r>
            <a:r>
              <a:rPr lang="en-US" dirty="0" err="1"/>
              <a:t>vaccinal</a:t>
            </a:r>
            <a:r>
              <a:rPr lang="en-US" dirty="0"/>
              <a:t> fever</a:t>
            </a:r>
          </a:p>
          <a:p>
            <a:pPr marL="457200" lvl="1" indent="0">
              <a:buNone/>
              <a:defRPr/>
            </a:pPr>
            <a:r>
              <a:rPr lang="en-US" dirty="0"/>
              <a:t>	more complicated label restrictions</a:t>
            </a:r>
          </a:p>
          <a:p>
            <a:pPr marL="457200" lvl="1" indent="0">
              <a:buNone/>
              <a:defRPr/>
            </a:pPr>
            <a:endParaRPr lang="en-US" dirty="0"/>
          </a:p>
        </p:txBody>
      </p:sp>
      <p:sp>
        <p:nvSpPr>
          <p:cNvPr id="45060" name="Footer Placeholder 3"/>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400"/>
              <a:t>Cooperative Extension Service</a:t>
            </a:r>
          </a:p>
        </p:txBody>
      </p:sp>
    </p:spTree>
    <p:extLst>
      <p:ext uri="{BB962C8B-B14F-4D97-AF65-F5344CB8AC3E}">
        <p14:creationId xmlns:p14="http://schemas.microsoft.com/office/powerpoint/2010/main" val="221743158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r>
              <a:rPr lang="en-US" altLang="en-US" dirty="0">
                <a:solidFill>
                  <a:schemeClr val="tx1"/>
                </a:solidFill>
              </a:rPr>
              <a:t>Vaccine Types- Hybrid</a:t>
            </a:r>
          </a:p>
        </p:txBody>
      </p:sp>
      <p:sp>
        <p:nvSpPr>
          <p:cNvPr id="3" name="Content Placeholder 2"/>
          <p:cNvSpPr>
            <a:spLocks noGrp="1"/>
          </p:cNvSpPr>
          <p:nvPr>
            <p:ph idx="1"/>
          </p:nvPr>
        </p:nvSpPr>
        <p:spPr/>
        <p:txBody>
          <a:bodyPr/>
          <a:lstStyle/>
          <a:p>
            <a:pPr>
              <a:defRPr/>
            </a:pPr>
            <a:r>
              <a:rPr lang="en-US" dirty="0"/>
              <a:t>Chemically Altered-(IBR, PI3 ) or Hybrid (Repro-FP)</a:t>
            </a:r>
          </a:p>
          <a:p>
            <a:pPr lvl="1">
              <a:defRPr/>
            </a:pPr>
            <a:r>
              <a:rPr lang="en-US" dirty="0"/>
              <a:t>MLV- BRSV, Killed BVD</a:t>
            </a:r>
          </a:p>
          <a:p>
            <a:pPr lvl="1">
              <a:defRPr/>
            </a:pPr>
            <a:r>
              <a:rPr lang="en-US" dirty="0"/>
              <a:t>Limited viral replication</a:t>
            </a:r>
          </a:p>
          <a:p>
            <a:pPr lvl="1">
              <a:defRPr/>
            </a:pPr>
            <a:r>
              <a:rPr lang="en-US" dirty="0"/>
              <a:t>Safe for all stages of pregnancy</a:t>
            </a:r>
          </a:p>
          <a:p>
            <a:pPr lvl="1">
              <a:defRPr/>
            </a:pPr>
            <a:r>
              <a:rPr lang="en-US" dirty="0"/>
              <a:t>Adjuvant system- </a:t>
            </a:r>
            <a:r>
              <a:rPr lang="en-US" b="1" u="sng" dirty="0"/>
              <a:t>enhanced </a:t>
            </a:r>
            <a:r>
              <a:rPr lang="en-US" b="1" u="sng" dirty="0" err="1"/>
              <a:t>colostral</a:t>
            </a:r>
            <a:r>
              <a:rPr lang="en-US" b="1" u="sng" dirty="0"/>
              <a:t> immunity</a:t>
            </a:r>
          </a:p>
          <a:p>
            <a:pPr marL="457200" lvl="1" indent="0">
              <a:buNone/>
              <a:defRPr/>
            </a:pPr>
            <a:r>
              <a:rPr lang="en-US" dirty="0"/>
              <a:t>More expensive, not as convenient, killed BVD</a:t>
            </a:r>
          </a:p>
        </p:txBody>
      </p:sp>
      <p:sp>
        <p:nvSpPr>
          <p:cNvPr id="46084" name="Footer Placeholder 3"/>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400"/>
              <a:t>Cooperative Extension Service</a:t>
            </a:r>
          </a:p>
        </p:txBody>
      </p:sp>
    </p:spTree>
    <p:extLst>
      <p:ext uri="{BB962C8B-B14F-4D97-AF65-F5344CB8AC3E}">
        <p14:creationId xmlns:p14="http://schemas.microsoft.com/office/powerpoint/2010/main" val="52631867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838" name="Rectangle 6"/>
          <p:cNvSpPr>
            <a:spLocks noGrp="1" noChangeArrowheads="1"/>
          </p:cNvSpPr>
          <p:nvPr>
            <p:ph type="title"/>
          </p:nvPr>
        </p:nvSpPr>
        <p:spPr/>
        <p:txBody>
          <a:bodyPr/>
          <a:lstStyle/>
          <a:p>
            <a:r>
              <a:rPr lang="en-US" dirty="0">
                <a:solidFill>
                  <a:schemeClr val="accent2">
                    <a:lumMod val="75000"/>
                  </a:schemeClr>
                </a:solidFill>
              </a:rPr>
              <a:t> Intranasal vaccine</a:t>
            </a:r>
          </a:p>
        </p:txBody>
      </p:sp>
      <p:sp>
        <p:nvSpPr>
          <p:cNvPr id="376839" name="Rectangle 7"/>
          <p:cNvSpPr>
            <a:spLocks noGrp="1" noChangeArrowheads="1"/>
          </p:cNvSpPr>
          <p:nvPr>
            <p:ph idx="1"/>
          </p:nvPr>
        </p:nvSpPr>
        <p:spPr/>
        <p:txBody>
          <a:bodyPr/>
          <a:lstStyle/>
          <a:p>
            <a:pPr>
              <a:lnSpc>
                <a:spcPct val="80000"/>
              </a:lnSpc>
            </a:pPr>
            <a:r>
              <a:rPr lang="en-US" sz="2800" dirty="0"/>
              <a:t>Chemically altered IBR, PI3; MLV BRSV (</a:t>
            </a:r>
            <a:r>
              <a:rPr lang="en-US" sz="2800" b="1" i="1" dirty="0"/>
              <a:t>No BVD</a:t>
            </a:r>
            <a:r>
              <a:rPr lang="en-US" sz="2800" dirty="0"/>
              <a:t>)</a:t>
            </a:r>
          </a:p>
          <a:p>
            <a:pPr>
              <a:lnSpc>
                <a:spcPct val="80000"/>
              </a:lnSpc>
            </a:pPr>
            <a:r>
              <a:rPr lang="en-US" sz="2800" dirty="0"/>
              <a:t>Mucosal tissue contains more than 80% of the body’s immune cells</a:t>
            </a:r>
          </a:p>
          <a:p>
            <a:pPr>
              <a:lnSpc>
                <a:spcPct val="80000"/>
              </a:lnSpc>
            </a:pPr>
            <a:r>
              <a:rPr lang="en-US" sz="2800" dirty="0"/>
              <a:t>Immediate protection by stimulating mucosal response and interferon release at the site of infection</a:t>
            </a:r>
          </a:p>
          <a:p>
            <a:pPr>
              <a:lnSpc>
                <a:spcPct val="80000"/>
              </a:lnSpc>
            </a:pPr>
            <a:r>
              <a:rPr lang="en-US" sz="2800" dirty="0"/>
              <a:t>Primes the immune system for a strong memory response for faster, more robust long term protection</a:t>
            </a:r>
          </a:p>
          <a:p>
            <a:pPr>
              <a:lnSpc>
                <a:spcPct val="80000"/>
              </a:lnSpc>
            </a:pPr>
            <a:r>
              <a:rPr lang="en-US" sz="2800" dirty="0"/>
              <a:t>Both local and systemic immunity is important in controlling disease</a:t>
            </a:r>
          </a:p>
          <a:p>
            <a:pPr lvl="1">
              <a:lnSpc>
                <a:spcPct val="80000"/>
              </a:lnSpc>
            </a:pPr>
            <a:r>
              <a:rPr lang="en-US" dirty="0"/>
              <a:t>For respiratory protection; however, local immunity is more important in early stages of respiratory infection!</a:t>
            </a:r>
          </a:p>
          <a:p>
            <a:pPr>
              <a:lnSpc>
                <a:spcPct val="80000"/>
              </a:lnSpc>
            </a:pPr>
            <a:endParaRPr lang="en-US" sz="2700" dirty="0"/>
          </a:p>
        </p:txBody>
      </p:sp>
    </p:spTree>
    <p:extLst>
      <p:ext uri="{BB962C8B-B14F-4D97-AF65-F5344CB8AC3E}">
        <p14:creationId xmlns:p14="http://schemas.microsoft.com/office/powerpoint/2010/main" val="3320188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lstStyle/>
          <a:p>
            <a:r>
              <a:rPr lang="en-US" altLang="en-US">
                <a:solidFill>
                  <a:schemeClr val="tx1"/>
                </a:solidFill>
              </a:rPr>
              <a:t>Vaccine Types</a:t>
            </a:r>
          </a:p>
        </p:txBody>
      </p:sp>
      <p:sp>
        <p:nvSpPr>
          <p:cNvPr id="3" name="Content Placeholder 2"/>
          <p:cNvSpPr>
            <a:spLocks noGrp="1"/>
          </p:cNvSpPr>
          <p:nvPr>
            <p:ph idx="1"/>
          </p:nvPr>
        </p:nvSpPr>
        <p:spPr/>
        <p:txBody>
          <a:bodyPr/>
          <a:lstStyle/>
          <a:p>
            <a:pPr>
              <a:defRPr/>
            </a:pPr>
            <a:r>
              <a:rPr lang="en-US" dirty="0"/>
              <a:t>Killed Viral vaccine</a:t>
            </a:r>
          </a:p>
          <a:p>
            <a:pPr lvl="1">
              <a:defRPr/>
            </a:pPr>
            <a:r>
              <a:rPr lang="en-US" dirty="0"/>
              <a:t>Highest safety factor</a:t>
            </a:r>
          </a:p>
          <a:p>
            <a:pPr lvl="1">
              <a:defRPr/>
            </a:pPr>
            <a:r>
              <a:rPr lang="en-US" dirty="0"/>
              <a:t>Multi-dose vials, no mixing</a:t>
            </a:r>
          </a:p>
          <a:p>
            <a:pPr lvl="1">
              <a:defRPr/>
            </a:pPr>
            <a:r>
              <a:rPr lang="en-US" dirty="0"/>
              <a:t>Two doses to start</a:t>
            </a:r>
          </a:p>
          <a:p>
            <a:pPr marL="457200" lvl="1" indent="0">
              <a:buNone/>
              <a:defRPr/>
            </a:pPr>
            <a:r>
              <a:rPr lang="en-US" dirty="0"/>
              <a:t>Least immune response</a:t>
            </a:r>
          </a:p>
          <a:p>
            <a:pPr marL="457200" lvl="1" indent="0">
              <a:buNone/>
              <a:defRPr/>
            </a:pPr>
            <a:r>
              <a:rPr lang="en-US" dirty="0"/>
              <a:t>No viral replication- won’t trigger CMI unless previous MLV vaccine</a:t>
            </a:r>
          </a:p>
        </p:txBody>
      </p:sp>
      <p:sp>
        <p:nvSpPr>
          <p:cNvPr id="47108" name="Footer Placeholder 3"/>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400"/>
              <a:t>Cooperative Extension Service</a:t>
            </a:r>
          </a:p>
        </p:txBody>
      </p:sp>
    </p:spTree>
    <p:extLst>
      <p:ext uri="{BB962C8B-B14F-4D97-AF65-F5344CB8AC3E}">
        <p14:creationId xmlns:p14="http://schemas.microsoft.com/office/powerpoint/2010/main" val="337905118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Footer Placeholder 3"/>
          <p:cNvSpPr>
            <a:spLocks noGrp="1"/>
          </p:cNvSpPr>
          <p:nvPr>
            <p:ph type="ftr" sz="quarter" idx="10"/>
          </p:nvPr>
        </p:nvSpPr>
        <p:spPr>
          <a:noFill/>
        </p:spPr>
        <p:txBody>
          <a:bodyP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r>
              <a:rPr lang="en-US" altLang="en-US" sz="1400">
                <a:solidFill>
                  <a:srgbClr val="882345"/>
                </a:solidFill>
              </a:rPr>
              <a:t>Cooperative Extension Service</a:t>
            </a:r>
          </a:p>
        </p:txBody>
      </p:sp>
      <p:sp>
        <p:nvSpPr>
          <p:cNvPr id="38915" name="Rectangle 2"/>
          <p:cNvSpPr>
            <a:spLocks noGrp="1" noChangeArrowheads="1"/>
          </p:cNvSpPr>
          <p:nvPr>
            <p:ph type="title"/>
          </p:nvPr>
        </p:nvSpPr>
        <p:spPr/>
        <p:txBody>
          <a:bodyPr/>
          <a:lstStyle/>
          <a:p>
            <a:pPr algn="ctr" eaLnBrk="1" hangingPunct="1"/>
            <a:r>
              <a:rPr lang="en-US" altLang="en-US" sz="4400">
                <a:solidFill>
                  <a:schemeClr val="tx1"/>
                </a:solidFill>
                <a:latin typeface="Times New Roman" pitchFamily="18" charset="0"/>
                <a:cs typeface="Times New Roman" pitchFamily="18" charset="0"/>
              </a:rPr>
              <a:t>Vaccination</a:t>
            </a:r>
          </a:p>
        </p:txBody>
      </p:sp>
      <p:sp>
        <p:nvSpPr>
          <p:cNvPr id="38916" name="Rectangle 3"/>
          <p:cNvSpPr>
            <a:spLocks noGrp="1" noChangeArrowheads="1"/>
          </p:cNvSpPr>
          <p:nvPr>
            <p:ph type="body" idx="1"/>
          </p:nvPr>
        </p:nvSpPr>
        <p:spPr/>
        <p:txBody>
          <a:bodyPr/>
          <a:lstStyle/>
          <a:p>
            <a:pPr algn="ctr" eaLnBrk="1" hangingPunct="1"/>
            <a:r>
              <a:rPr lang="en-US" altLang="en-US"/>
              <a:t>CALVES-AT BRANDING</a:t>
            </a:r>
          </a:p>
          <a:p>
            <a:pPr eaLnBrk="1" hangingPunct="1"/>
            <a:r>
              <a:rPr lang="en-US" altLang="en-US"/>
              <a:t>7 or 8 Way Blackleg</a:t>
            </a:r>
          </a:p>
          <a:p>
            <a:pPr eaLnBrk="1" hangingPunct="1"/>
            <a:r>
              <a:rPr lang="en-US" altLang="en-US"/>
              <a:t>1</a:t>
            </a:r>
            <a:r>
              <a:rPr lang="en-US" altLang="en-US" baseline="30000"/>
              <a:t>st</a:t>
            </a:r>
            <a:r>
              <a:rPr lang="en-US" altLang="en-US"/>
              <a:t> MLV for IBR, BVD, PI3, BRSV</a:t>
            </a:r>
          </a:p>
          <a:p>
            <a:pPr eaLnBrk="1" hangingPunct="1"/>
            <a:r>
              <a:rPr lang="en-US" altLang="en-US"/>
              <a:t>Other vaccinations may be necessary</a:t>
            </a:r>
          </a:p>
          <a:p>
            <a:pPr eaLnBrk="1" hangingPunct="1">
              <a:buFontTx/>
              <a:buNone/>
            </a:pPr>
            <a:endParaRPr lang="en-US" altLang="en-US"/>
          </a:p>
          <a:p>
            <a:pPr eaLnBrk="1" hangingPunct="1"/>
            <a:endParaRPr lang="en-US" altLang="en-US"/>
          </a:p>
        </p:txBody>
      </p:sp>
    </p:spTree>
    <p:extLst>
      <p:ext uri="{BB962C8B-B14F-4D97-AF65-F5344CB8AC3E}">
        <p14:creationId xmlns:p14="http://schemas.microsoft.com/office/powerpoint/2010/main" val="19134683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oter Placeholder 3"/>
          <p:cNvSpPr>
            <a:spLocks noGrp="1"/>
          </p:cNvSpPr>
          <p:nvPr>
            <p:ph type="ftr" sz="quarter" idx="10"/>
          </p:nvPr>
        </p:nvSpPr>
        <p:spPr>
          <a:noFill/>
        </p:spPr>
        <p:txBody>
          <a:bodyP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r>
              <a:rPr lang="en-US" altLang="en-US" sz="1400">
                <a:solidFill>
                  <a:srgbClr val="882345"/>
                </a:solidFill>
              </a:rPr>
              <a:t>Cooperative Extension Service</a:t>
            </a:r>
          </a:p>
        </p:txBody>
      </p:sp>
      <p:sp>
        <p:nvSpPr>
          <p:cNvPr id="39939" name="Rectangle 2"/>
          <p:cNvSpPr>
            <a:spLocks noGrp="1" noChangeArrowheads="1"/>
          </p:cNvSpPr>
          <p:nvPr>
            <p:ph type="title"/>
          </p:nvPr>
        </p:nvSpPr>
        <p:spPr/>
        <p:txBody>
          <a:bodyPr/>
          <a:lstStyle/>
          <a:p>
            <a:pPr algn="ctr" eaLnBrk="1" hangingPunct="1"/>
            <a:r>
              <a:rPr lang="en-US" altLang="en-US" sz="4400">
                <a:solidFill>
                  <a:schemeClr val="tx1"/>
                </a:solidFill>
                <a:latin typeface="Times New Roman" pitchFamily="18" charset="0"/>
                <a:cs typeface="Times New Roman" pitchFamily="18" charset="0"/>
              </a:rPr>
              <a:t>Vaccination</a:t>
            </a:r>
            <a:endParaRPr lang="en-US" altLang="en-US"/>
          </a:p>
        </p:txBody>
      </p:sp>
      <p:sp>
        <p:nvSpPr>
          <p:cNvPr id="39940" name="Rectangle 3"/>
          <p:cNvSpPr>
            <a:spLocks noGrp="1" noChangeArrowheads="1"/>
          </p:cNvSpPr>
          <p:nvPr>
            <p:ph type="body" idx="1"/>
          </p:nvPr>
        </p:nvSpPr>
        <p:spPr/>
        <p:txBody>
          <a:bodyPr/>
          <a:lstStyle/>
          <a:p>
            <a:pPr algn="ctr" eaLnBrk="1" hangingPunct="1"/>
            <a:r>
              <a:rPr lang="en-US" altLang="en-US" sz="2800" dirty="0"/>
              <a:t>Pre weaning vs. Weaning Programs</a:t>
            </a:r>
          </a:p>
          <a:p>
            <a:pPr eaLnBrk="1" hangingPunct="1"/>
            <a:r>
              <a:rPr lang="en-US" altLang="en-US" sz="2800" dirty="0"/>
              <a:t>Pre weaning is better due to less stress</a:t>
            </a:r>
          </a:p>
          <a:p>
            <a:pPr eaLnBrk="1" hangingPunct="1"/>
            <a:r>
              <a:rPr lang="en-US" altLang="en-US" sz="2800" dirty="0"/>
              <a:t>Booster vaccinations given 3-4 </a:t>
            </a:r>
            <a:r>
              <a:rPr lang="en-US" altLang="en-US" sz="2800" dirty="0" err="1"/>
              <a:t>wks</a:t>
            </a:r>
            <a:r>
              <a:rPr lang="en-US" altLang="en-US" sz="2800" dirty="0"/>
              <a:t> prior to weaning</a:t>
            </a:r>
          </a:p>
          <a:p>
            <a:pPr eaLnBrk="1" hangingPunct="1"/>
            <a:r>
              <a:rPr lang="en-US" altLang="en-US" sz="2800" dirty="0"/>
              <a:t>Much better immune response</a:t>
            </a:r>
          </a:p>
          <a:p>
            <a:pPr eaLnBrk="1" hangingPunct="1"/>
            <a:r>
              <a:rPr lang="en-US" altLang="en-US" sz="2800" dirty="0"/>
              <a:t>Booster MLV vaccs – IBR, BVD, PI3, BRSV</a:t>
            </a:r>
          </a:p>
          <a:p>
            <a:pPr eaLnBrk="1" hangingPunct="1"/>
            <a:r>
              <a:rPr lang="en-US" altLang="en-US" sz="2800" dirty="0"/>
              <a:t>Give primary Mannheimia vaccination</a:t>
            </a:r>
          </a:p>
          <a:p>
            <a:pPr eaLnBrk="1" hangingPunct="1"/>
            <a:r>
              <a:rPr lang="en-US" altLang="en-US" sz="2800" dirty="0"/>
              <a:t>Deworming</a:t>
            </a:r>
          </a:p>
          <a:p>
            <a:pPr eaLnBrk="1" hangingPunct="1"/>
            <a:r>
              <a:rPr lang="en-US" altLang="en-US" sz="2800" dirty="0"/>
              <a:t>+/- 7 way, other vaccs if necessary</a:t>
            </a:r>
          </a:p>
        </p:txBody>
      </p:sp>
    </p:spTree>
    <p:extLst>
      <p:ext uri="{BB962C8B-B14F-4D97-AF65-F5344CB8AC3E}">
        <p14:creationId xmlns:p14="http://schemas.microsoft.com/office/powerpoint/2010/main" val="451254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ooter Placeholder 3"/>
          <p:cNvSpPr>
            <a:spLocks noGrp="1"/>
          </p:cNvSpPr>
          <p:nvPr>
            <p:ph type="ftr" sz="quarter" idx="10"/>
          </p:nvPr>
        </p:nvSpPr>
        <p:spPr>
          <a:noFill/>
        </p:spPr>
        <p:txBody>
          <a:bodyP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r>
              <a:rPr lang="en-US" altLang="en-US" sz="1400">
                <a:solidFill>
                  <a:srgbClr val="882345"/>
                </a:solidFill>
              </a:rPr>
              <a:t>Cooperative Extension Service</a:t>
            </a:r>
          </a:p>
        </p:txBody>
      </p:sp>
      <p:sp>
        <p:nvSpPr>
          <p:cNvPr id="40963" name="Rectangle 2"/>
          <p:cNvSpPr>
            <a:spLocks noGrp="1" noChangeArrowheads="1"/>
          </p:cNvSpPr>
          <p:nvPr>
            <p:ph type="title"/>
          </p:nvPr>
        </p:nvSpPr>
        <p:spPr/>
        <p:txBody>
          <a:bodyPr/>
          <a:lstStyle/>
          <a:p>
            <a:pPr algn="ctr" eaLnBrk="1" hangingPunct="1"/>
            <a:r>
              <a:rPr lang="en-US" altLang="en-US" sz="4400">
                <a:solidFill>
                  <a:schemeClr val="tx1"/>
                </a:solidFill>
                <a:latin typeface="Times New Roman" pitchFamily="18" charset="0"/>
                <a:cs typeface="Times New Roman" pitchFamily="18" charset="0"/>
              </a:rPr>
              <a:t>Vaccination</a:t>
            </a:r>
            <a:endParaRPr lang="en-US" altLang="en-US"/>
          </a:p>
        </p:txBody>
      </p:sp>
      <p:sp>
        <p:nvSpPr>
          <p:cNvPr id="40964" name="Rectangle 3"/>
          <p:cNvSpPr>
            <a:spLocks noGrp="1" noChangeArrowheads="1"/>
          </p:cNvSpPr>
          <p:nvPr>
            <p:ph type="body" idx="1"/>
          </p:nvPr>
        </p:nvSpPr>
        <p:spPr/>
        <p:txBody>
          <a:bodyPr/>
          <a:lstStyle/>
          <a:p>
            <a:pPr eaLnBrk="1" hangingPunct="1"/>
            <a:r>
              <a:rPr lang="en-US" altLang="en-US" sz="2800"/>
              <a:t>Weaning Program- Wean on the ranch</a:t>
            </a:r>
          </a:p>
          <a:p>
            <a:pPr eaLnBrk="1" hangingPunct="1"/>
            <a:r>
              <a:rPr lang="en-US" altLang="en-US" sz="2800"/>
              <a:t>Let calves set overnight prior to processing</a:t>
            </a:r>
          </a:p>
          <a:p>
            <a:pPr eaLnBrk="1" hangingPunct="1"/>
            <a:r>
              <a:rPr lang="en-US" altLang="en-US" sz="2800"/>
              <a:t>Booster MLV vaccs-IBR, BVD, PI3, BRSV</a:t>
            </a:r>
          </a:p>
          <a:p>
            <a:pPr eaLnBrk="1" hangingPunct="1"/>
            <a:r>
              <a:rPr lang="en-US" altLang="en-US" sz="2800"/>
              <a:t>Primary vaccination of Mannheimia</a:t>
            </a:r>
          </a:p>
          <a:p>
            <a:pPr eaLnBrk="1" hangingPunct="1"/>
            <a:r>
              <a:rPr lang="en-US" altLang="en-US" sz="2800"/>
              <a:t>May booster 7 Way vacc  (+/- H.Somnus)</a:t>
            </a:r>
          </a:p>
          <a:p>
            <a:pPr eaLnBrk="1" hangingPunct="1"/>
            <a:r>
              <a:rPr lang="en-US" altLang="en-US" sz="2800"/>
              <a:t>Booster MLV vacc again 30 – 45 days post weaning</a:t>
            </a:r>
          </a:p>
          <a:p>
            <a:pPr eaLnBrk="1" hangingPunct="1"/>
            <a:r>
              <a:rPr lang="en-US" altLang="en-US" sz="2800"/>
              <a:t>Deworming</a:t>
            </a:r>
          </a:p>
          <a:p>
            <a:pPr eaLnBrk="1" hangingPunct="1"/>
            <a:endParaRPr lang="en-US" altLang="en-US"/>
          </a:p>
          <a:p>
            <a:pPr eaLnBrk="1" hangingPunct="1"/>
            <a:endParaRPr lang="en-US" altLang="en-US"/>
          </a:p>
        </p:txBody>
      </p:sp>
    </p:spTree>
    <p:extLst>
      <p:ext uri="{BB962C8B-B14F-4D97-AF65-F5344CB8AC3E}">
        <p14:creationId xmlns:p14="http://schemas.microsoft.com/office/powerpoint/2010/main" val="28183368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oter Placeholder 3"/>
          <p:cNvSpPr>
            <a:spLocks noGrp="1"/>
          </p:cNvSpPr>
          <p:nvPr>
            <p:ph type="ftr" sz="quarter" idx="10"/>
          </p:nvPr>
        </p:nvSpPr>
        <p:spPr>
          <a:noFill/>
        </p:spPr>
        <p:txBody>
          <a:bodyP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r>
              <a:rPr lang="en-US" altLang="en-US" sz="1400">
                <a:solidFill>
                  <a:srgbClr val="882345"/>
                </a:solidFill>
              </a:rPr>
              <a:t>Cooperative Extension Service</a:t>
            </a:r>
          </a:p>
        </p:txBody>
      </p:sp>
      <p:sp>
        <p:nvSpPr>
          <p:cNvPr id="41987" name="Rectangle 2"/>
          <p:cNvSpPr>
            <a:spLocks noGrp="1" noChangeArrowheads="1"/>
          </p:cNvSpPr>
          <p:nvPr>
            <p:ph type="title"/>
          </p:nvPr>
        </p:nvSpPr>
        <p:spPr/>
        <p:txBody>
          <a:bodyPr/>
          <a:lstStyle/>
          <a:p>
            <a:pPr algn="ctr" eaLnBrk="1" hangingPunct="1"/>
            <a:r>
              <a:rPr lang="en-US" altLang="en-US" sz="4400">
                <a:solidFill>
                  <a:schemeClr val="tx1"/>
                </a:solidFill>
                <a:latin typeface="Times New Roman" pitchFamily="18" charset="0"/>
                <a:cs typeface="Times New Roman" pitchFamily="18" charset="0"/>
              </a:rPr>
              <a:t>Vaccination</a:t>
            </a:r>
            <a:endParaRPr lang="en-US" altLang="en-US" sz="4400"/>
          </a:p>
        </p:txBody>
      </p:sp>
      <p:sp>
        <p:nvSpPr>
          <p:cNvPr id="41988" name="Rectangle 3"/>
          <p:cNvSpPr>
            <a:spLocks noGrp="1" noChangeArrowheads="1"/>
          </p:cNvSpPr>
          <p:nvPr>
            <p:ph type="body" idx="1"/>
          </p:nvPr>
        </p:nvSpPr>
        <p:spPr/>
        <p:txBody>
          <a:bodyPr/>
          <a:lstStyle/>
          <a:p>
            <a:pPr algn="ctr" eaLnBrk="1" hangingPunct="1"/>
            <a:r>
              <a:rPr lang="en-US" altLang="en-US"/>
              <a:t>Goals for calf:</a:t>
            </a:r>
          </a:p>
          <a:p>
            <a:pPr eaLnBrk="1" hangingPunct="1"/>
            <a:r>
              <a:rPr lang="en-US" altLang="en-US"/>
              <a:t>- two or three MLV for shipping fever</a:t>
            </a:r>
          </a:p>
          <a:p>
            <a:pPr eaLnBrk="1" hangingPunct="1"/>
            <a:r>
              <a:rPr lang="en-US" altLang="en-US"/>
              <a:t>- one or two Mannheimia vaccs</a:t>
            </a:r>
          </a:p>
          <a:p>
            <a:pPr eaLnBrk="1" hangingPunct="1"/>
            <a:r>
              <a:rPr lang="en-US" altLang="en-US"/>
              <a:t>- one or two 7-way vaccs (H.Somnus ?)</a:t>
            </a:r>
          </a:p>
          <a:p>
            <a:pPr eaLnBrk="1" hangingPunct="1"/>
            <a:r>
              <a:rPr lang="en-US" altLang="en-US"/>
              <a:t>- deworming</a:t>
            </a:r>
          </a:p>
          <a:p>
            <a:pPr eaLnBrk="1" hangingPunct="1"/>
            <a:r>
              <a:rPr lang="en-US" altLang="en-US"/>
              <a:t>- other vaccs as necessary</a:t>
            </a:r>
          </a:p>
        </p:txBody>
      </p:sp>
    </p:spTree>
    <p:extLst>
      <p:ext uri="{BB962C8B-B14F-4D97-AF65-F5344CB8AC3E}">
        <p14:creationId xmlns:p14="http://schemas.microsoft.com/office/powerpoint/2010/main" val="2655542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algn="ctr" eaLnBrk="1" hangingPunct="1"/>
            <a:r>
              <a:rPr lang="en-US" altLang="en-US" dirty="0">
                <a:solidFill>
                  <a:schemeClr val="accent4"/>
                </a:solidFill>
              </a:rPr>
              <a:t>Innate Immune Response</a:t>
            </a:r>
          </a:p>
        </p:txBody>
      </p:sp>
      <p:sp>
        <p:nvSpPr>
          <p:cNvPr id="63491" name="Rectangle 3"/>
          <p:cNvSpPr>
            <a:spLocks noGrp="1" noChangeArrowheads="1"/>
          </p:cNvSpPr>
          <p:nvPr>
            <p:ph type="body" idx="1"/>
          </p:nvPr>
        </p:nvSpPr>
        <p:spPr>
          <a:xfrm>
            <a:off x="1981200" y="1137424"/>
            <a:ext cx="8229600" cy="4729976"/>
          </a:xfrm>
        </p:spPr>
        <p:txBody>
          <a:bodyPr/>
          <a:lstStyle/>
          <a:p>
            <a:pPr eaLnBrk="1" hangingPunct="1"/>
            <a:r>
              <a:rPr lang="en-US" altLang="en-US" dirty="0"/>
              <a:t>Present at birth</a:t>
            </a:r>
          </a:p>
          <a:p>
            <a:pPr lvl="1" eaLnBrk="1" hangingPunct="1"/>
            <a:r>
              <a:rPr lang="en-US" altLang="en-US" dirty="0"/>
              <a:t>Some individuals may be born with more or better “natural” resistance than others.  </a:t>
            </a:r>
          </a:p>
          <a:p>
            <a:pPr eaLnBrk="1" hangingPunct="1"/>
            <a:r>
              <a:rPr lang="en-US" altLang="en-US" dirty="0"/>
              <a:t>Non specific: </a:t>
            </a:r>
            <a:r>
              <a:rPr lang="en-US" altLang="en-US" i="1" dirty="0"/>
              <a:t> not</a:t>
            </a:r>
            <a:r>
              <a:rPr lang="en-US" altLang="en-US" dirty="0"/>
              <a:t> targeted to a specific    </a:t>
            </a:r>
          </a:p>
          <a:p>
            <a:pPr eaLnBrk="1" hangingPunct="1">
              <a:buFont typeface="Wingdings" panose="05000000000000000000" pitchFamily="2" charset="2"/>
              <a:buNone/>
            </a:pPr>
            <a:r>
              <a:rPr lang="en-US" altLang="en-US" dirty="0"/>
              <a:t>    harmful agent</a:t>
            </a:r>
          </a:p>
          <a:p>
            <a:pPr eaLnBrk="1" hangingPunct="1"/>
            <a:r>
              <a:rPr lang="en-US" altLang="en-US" dirty="0"/>
              <a:t>1st levels of defense</a:t>
            </a:r>
          </a:p>
          <a:p>
            <a:pPr lvl="1" eaLnBrk="1" hangingPunct="1"/>
            <a:r>
              <a:rPr lang="en-US" altLang="en-US" dirty="0"/>
              <a:t>Non specific: Mechanical</a:t>
            </a:r>
          </a:p>
          <a:p>
            <a:pPr lvl="1" eaLnBrk="1" hangingPunct="1"/>
            <a:r>
              <a:rPr lang="en-US" altLang="en-US" dirty="0"/>
              <a:t>Non specific: Natural chemical and cellular immunity   </a:t>
            </a:r>
          </a:p>
        </p:txBody>
      </p:sp>
    </p:spTree>
    <p:extLst>
      <p:ext uri="{BB962C8B-B14F-4D97-AF65-F5344CB8AC3E}">
        <p14:creationId xmlns:p14="http://schemas.microsoft.com/office/powerpoint/2010/main" val="35251922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Footer Placeholder 3"/>
          <p:cNvSpPr>
            <a:spLocks noGrp="1"/>
          </p:cNvSpPr>
          <p:nvPr>
            <p:ph type="ftr" sz="quarter" idx="10"/>
          </p:nvPr>
        </p:nvSpPr>
        <p:spPr>
          <a:noFill/>
        </p:spPr>
        <p:txBody>
          <a:bodyP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r>
              <a:rPr lang="en-US" altLang="en-US" sz="1400">
                <a:solidFill>
                  <a:srgbClr val="882345"/>
                </a:solidFill>
              </a:rPr>
              <a:t>Cooperative Extension Service</a:t>
            </a:r>
          </a:p>
        </p:txBody>
      </p:sp>
      <p:sp>
        <p:nvSpPr>
          <p:cNvPr id="43011" name="Rectangle 2"/>
          <p:cNvSpPr>
            <a:spLocks noGrp="1" noChangeArrowheads="1"/>
          </p:cNvSpPr>
          <p:nvPr>
            <p:ph type="title"/>
          </p:nvPr>
        </p:nvSpPr>
        <p:spPr/>
        <p:txBody>
          <a:bodyPr/>
          <a:lstStyle/>
          <a:p>
            <a:pPr algn="ctr" eaLnBrk="1" hangingPunct="1"/>
            <a:r>
              <a:rPr lang="en-US" altLang="en-US" sz="4400">
                <a:solidFill>
                  <a:schemeClr val="tx1"/>
                </a:solidFill>
                <a:latin typeface="Times New Roman" pitchFamily="18" charset="0"/>
                <a:cs typeface="Times New Roman" pitchFamily="18" charset="0"/>
              </a:rPr>
              <a:t>Vaccination</a:t>
            </a:r>
            <a:endParaRPr lang="en-US" altLang="en-US"/>
          </a:p>
        </p:txBody>
      </p:sp>
      <p:sp>
        <p:nvSpPr>
          <p:cNvPr id="43012" name="Rectangle 3"/>
          <p:cNvSpPr>
            <a:spLocks noGrp="1" noChangeArrowheads="1"/>
          </p:cNvSpPr>
          <p:nvPr>
            <p:ph type="body" idx="1"/>
          </p:nvPr>
        </p:nvSpPr>
        <p:spPr/>
        <p:txBody>
          <a:bodyPr/>
          <a:lstStyle/>
          <a:p>
            <a:pPr algn="ctr" eaLnBrk="1" hangingPunct="1"/>
            <a:r>
              <a:rPr lang="en-US" altLang="en-US" b="1"/>
              <a:t>Cowherd Vaccinations</a:t>
            </a:r>
          </a:p>
          <a:p>
            <a:pPr eaLnBrk="1" hangingPunct="1"/>
            <a:r>
              <a:rPr lang="en-US" altLang="en-US"/>
              <a:t>Spring or fall vaccination schedule</a:t>
            </a:r>
          </a:p>
          <a:p>
            <a:pPr eaLnBrk="1" hangingPunct="1"/>
            <a:r>
              <a:rPr lang="en-US" altLang="en-US"/>
              <a:t>Vaccinate both cows and bulls</a:t>
            </a:r>
          </a:p>
          <a:p>
            <a:pPr eaLnBrk="1" hangingPunct="1"/>
            <a:r>
              <a:rPr lang="en-US" altLang="en-US"/>
              <a:t>Viral vaccs- IBR, BVD, PI3, BRSV</a:t>
            </a:r>
          </a:p>
          <a:p>
            <a:pPr eaLnBrk="1" hangingPunct="1"/>
            <a:r>
              <a:rPr lang="en-US" altLang="en-US"/>
              <a:t>Bacterial vaccs- vibrio, lepto</a:t>
            </a:r>
          </a:p>
          <a:p>
            <a:pPr eaLnBrk="1" hangingPunct="1"/>
            <a:r>
              <a:rPr lang="en-US" altLang="en-US"/>
              <a:t>Other vaccs- Trich?</a:t>
            </a:r>
          </a:p>
          <a:p>
            <a:pPr eaLnBrk="1" hangingPunct="1"/>
            <a:r>
              <a:rPr lang="en-US" altLang="en-US"/>
              <a:t>Deworming</a:t>
            </a:r>
          </a:p>
        </p:txBody>
      </p:sp>
    </p:spTree>
    <p:extLst>
      <p:ext uri="{BB962C8B-B14F-4D97-AF65-F5344CB8AC3E}">
        <p14:creationId xmlns:p14="http://schemas.microsoft.com/office/powerpoint/2010/main" val="37713579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Footer Placeholder 3"/>
          <p:cNvSpPr>
            <a:spLocks noGrp="1"/>
          </p:cNvSpPr>
          <p:nvPr>
            <p:ph type="ftr" sz="quarter" idx="10"/>
          </p:nvPr>
        </p:nvSpPr>
        <p:spPr/>
        <p:txBody>
          <a:bodyPr/>
          <a:lstStyle>
            <a:lvl1pPr>
              <a:defRPr sz="1800">
                <a:solidFill>
                  <a:schemeClr val="tx1"/>
                </a:solidFill>
                <a:latin typeface="Arial" charset="0"/>
                <a:ea typeface="ＭＳ Ｐゴシック" pitchFamily="-46" charset="-128"/>
              </a:defRPr>
            </a:lvl1pPr>
            <a:lvl2pPr marL="557213" indent="-214313">
              <a:defRPr sz="1800">
                <a:solidFill>
                  <a:schemeClr val="tx1"/>
                </a:solidFill>
                <a:latin typeface="Arial" charset="0"/>
                <a:ea typeface="ＭＳ Ｐゴシック" pitchFamily="-46" charset="-128"/>
              </a:defRPr>
            </a:lvl2pPr>
            <a:lvl3pPr marL="857250" indent="-171450">
              <a:defRPr sz="1800">
                <a:solidFill>
                  <a:schemeClr val="tx1"/>
                </a:solidFill>
                <a:latin typeface="Arial" charset="0"/>
                <a:ea typeface="ＭＳ Ｐゴシック" pitchFamily="-46" charset="-128"/>
              </a:defRPr>
            </a:lvl3pPr>
            <a:lvl4pPr marL="1200150" indent="-171450">
              <a:defRPr sz="1800">
                <a:solidFill>
                  <a:schemeClr val="tx1"/>
                </a:solidFill>
                <a:latin typeface="Arial" charset="0"/>
                <a:ea typeface="ＭＳ Ｐゴシック" pitchFamily="-46" charset="-128"/>
              </a:defRPr>
            </a:lvl4pPr>
            <a:lvl5pPr marL="1543050" indent="-171450">
              <a:defRPr sz="1800">
                <a:solidFill>
                  <a:schemeClr val="tx1"/>
                </a:solidFill>
                <a:latin typeface="Arial" charset="0"/>
                <a:ea typeface="ＭＳ Ｐゴシック" pitchFamily="-46" charset="-128"/>
              </a:defRPr>
            </a:lvl5pPr>
            <a:lvl6pPr marL="1885950" indent="-171450" eaLnBrk="0" fontAlgn="base" hangingPunct="0">
              <a:spcBef>
                <a:spcPct val="0"/>
              </a:spcBef>
              <a:spcAft>
                <a:spcPct val="0"/>
              </a:spcAft>
              <a:defRPr sz="1800">
                <a:solidFill>
                  <a:schemeClr val="tx1"/>
                </a:solidFill>
                <a:latin typeface="Arial" charset="0"/>
                <a:ea typeface="ＭＳ Ｐゴシック" pitchFamily="-46" charset="-128"/>
              </a:defRPr>
            </a:lvl6pPr>
            <a:lvl7pPr marL="2228850" indent="-171450" eaLnBrk="0" fontAlgn="base" hangingPunct="0">
              <a:spcBef>
                <a:spcPct val="0"/>
              </a:spcBef>
              <a:spcAft>
                <a:spcPct val="0"/>
              </a:spcAft>
              <a:defRPr sz="1800">
                <a:solidFill>
                  <a:schemeClr val="tx1"/>
                </a:solidFill>
                <a:latin typeface="Arial" charset="0"/>
                <a:ea typeface="ＭＳ Ｐゴシック" pitchFamily="-46" charset="-128"/>
              </a:defRPr>
            </a:lvl7pPr>
            <a:lvl8pPr marL="2571750" indent="-171450" eaLnBrk="0" fontAlgn="base" hangingPunct="0">
              <a:spcBef>
                <a:spcPct val="0"/>
              </a:spcBef>
              <a:spcAft>
                <a:spcPct val="0"/>
              </a:spcAft>
              <a:defRPr sz="1800">
                <a:solidFill>
                  <a:schemeClr val="tx1"/>
                </a:solidFill>
                <a:latin typeface="Arial" charset="0"/>
                <a:ea typeface="ＭＳ Ｐゴシック" pitchFamily="-46" charset="-128"/>
              </a:defRPr>
            </a:lvl8pPr>
            <a:lvl9pPr marL="2914650" indent="-171450" eaLnBrk="0" fontAlgn="base" hangingPunct="0">
              <a:spcBef>
                <a:spcPct val="0"/>
              </a:spcBef>
              <a:spcAft>
                <a:spcPct val="0"/>
              </a:spcAft>
              <a:defRPr sz="1800">
                <a:solidFill>
                  <a:schemeClr val="tx1"/>
                </a:solidFill>
                <a:latin typeface="Arial" charset="0"/>
                <a:ea typeface="ＭＳ Ｐゴシック" pitchFamily="-46" charset="-128"/>
              </a:defRPr>
            </a:lvl9pPr>
          </a:lstStyle>
          <a:p>
            <a:pPr>
              <a:defRPr/>
            </a:pPr>
            <a:r>
              <a:rPr lang="en-US" altLang="en-US" sz="1050">
                <a:solidFill>
                  <a:srgbClr val="882345"/>
                </a:solidFill>
              </a:rPr>
              <a:t>Cooperative Extension Service</a:t>
            </a:r>
          </a:p>
        </p:txBody>
      </p:sp>
      <p:sp>
        <p:nvSpPr>
          <p:cNvPr id="50179" name="Rectangle 2"/>
          <p:cNvSpPr>
            <a:spLocks noGrp="1" noChangeArrowheads="1"/>
          </p:cNvSpPr>
          <p:nvPr>
            <p:ph type="title"/>
          </p:nvPr>
        </p:nvSpPr>
        <p:spPr/>
        <p:txBody>
          <a:bodyPr/>
          <a:lstStyle/>
          <a:p>
            <a:pPr eaLnBrk="1" hangingPunct="1"/>
            <a:r>
              <a:rPr lang="en-US" altLang="en-US">
                <a:solidFill>
                  <a:schemeClr val="tx1"/>
                </a:solidFill>
              </a:rPr>
              <a:t>Summary</a:t>
            </a:r>
          </a:p>
        </p:txBody>
      </p:sp>
      <p:sp>
        <p:nvSpPr>
          <p:cNvPr id="50180" name="Rectangle 3"/>
          <p:cNvSpPr>
            <a:spLocks noGrp="1" noChangeArrowheads="1"/>
          </p:cNvSpPr>
          <p:nvPr>
            <p:ph type="body" idx="1"/>
          </p:nvPr>
        </p:nvSpPr>
        <p:spPr/>
        <p:txBody>
          <a:bodyPr/>
          <a:lstStyle/>
          <a:p>
            <a:pPr eaLnBrk="1" hangingPunct="1">
              <a:lnSpc>
                <a:spcPct val="90000"/>
              </a:lnSpc>
            </a:pPr>
            <a:r>
              <a:rPr lang="en-US" altLang="en-US" sz="2800" b="1" dirty="0"/>
              <a:t>Vaccination does not equal immunity- always try to “Immunize”</a:t>
            </a:r>
          </a:p>
          <a:p>
            <a:pPr eaLnBrk="1" hangingPunct="1">
              <a:lnSpc>
                <a:spcPct val="90000"/>
              </a:lnSpc>
            </a:pPr>
            <a:r>
              <a:rPr lang="en-US" altLang="en-US" sz="2800" b="1" dirty="0"/>
              <a:t>Little things matter- stockmanship and stress, keep cool, out of sunlight, swirl, only mix for 1 hour, follow BQA principles</a:t>
            </a:r>
          </a:p>
          <a:p>
            <a:pPr eaLnBrk="1" hangingPunct="1">
              <a:lnSpc>
                <a:spcPct val="90000"/>
              </a:lnSpc>
            </a:pPr>
            <a:r>
              <a:rPr lang="en-US" altLang="en-US" sz="2800" b="1" dirty="0"/>
              <a:t>Effective herd health management programs must be comprehensive and not rely too much on product solutions</a:t>
            </a:r>
          </a:p>
          <a:p>
            <a:pPr eaLnBrk="1" hangingPunct="1">
              <a:lnSpc>
                <a:spcPct val="90000"/>
              </a:lnSpc>
            </a:pPr>
            <a:r>
              <a:rPr lang="en-US" altLang="en-US" sz="2800" b="1" dirty="0"/>
              <a:t>Preparation of replacement heifers is the key.</a:t>
            </a:r>
          </a:p>
          <a:p>
            <a:pPr eaLnBrk="1" hangingPunct="1">
              <a:lnSpc>
                <a:spcPct val="90000"/>
              </a:lnSpc>
            </a:pPr>
            <a:r>
              <a:rPr lang="en-US" altLang="en-US" sz="2800" b="1" dirty="0"/>
              <a:t>Start preparing replacements heifers as calves at branding</a:t>
            </a:r>
          </a:p>
          <a:p>
            <a:pPr eaLnBrk="1" hangingPunct="1">
              <a:lnSpc>
                <a:spcPct val="90000"/>
              </a:lnSpc>
            </a:pPr>
            <a:endParaRPr lang="en-US" altLang="en-US" sz="2400" b="1" dirty="0"/>
          </a:p>
        </p:txBody>
      </p:sp>
    </p:spTree>
    <p:extLst>
      <p:ext uri="{BB962C8B-B14F-4D97-AF65-F5344CB8AC3E}">
        <p14:creationId xmlns:p14="http://schemas.microsoft.com/office/powerpoint/2010/main" val="142259746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Footer Placeholder 3"/>
          <p:cNvSpPr>
            <a:spLocks noGrp="1"/>
          </p:cNvSpPr>
          <p:nvPr>
            <p:ph type="ftr" sz="quarter" idx="10"/>
          </p:nvPr>
        </p:nvSpPr>
        <p:spPr>
          <a:noFill/>
        </p:spPr>
        <p:txBody>
          <a:bodyPr/>
          <a:lstStyle>
            <a:lvl1pPr>
              <a:spcBef>
                <a:spcPct val="20000"/>
              </a:spcBef>
              <a:buChar char="•"/>
              <a:defRPr sz="3200">
                <a:solidFill>
                  <a:schemeClr val="tx1"/>
                </a:solidFill>
                <a:latin typeface="Arial" charset="0"/>
                <a:ea typeface="MS PGothic" pitchFamily="34" charset="-128"/>
              </a:defRPr>
            </a:lvl1pPr>
            <a:lvl2pPr marL="742950" indent="-285750">
              <a:spcBef>
                <a:spcPct val="20000"/>
              </a:spcBef>
              <a:buChar char="–"/>
              <a:defRPr sz="2800">
                <a:solidFill>
                  <a:schemeClr val="tx1"/>
                </a:solidFill>
                <a:latin typeface="Arial" charset="0"/>
                <a:ea typeface="MS PGothic" pitchFamily="34" charset="-128"/>
              </a:defRPr>
            </a:lvl2pPr>
            <a:lvl3pPr marL="1143000" indent="-228600">
              <a:spcBef>
                <a:spcPct val="20000"/>
              </a:spcBef>
              <a:buChar char="•"/>
              <a:defRPr sz="2400">
                <a:solidFill>
                  <a:schemeClr val="tx1"/>
                </a:solidFill>
                <a:latin typeface="Arial" charset="0"/>
                <a:ea typeface="MS PGothic" pitchFamily="34" charset="-128"/>
              </a:defRPr>
            </a:lvl3pPr>
            <a:lvl4pPr marL="1600200" indent="-228600">
              <a:spcBef>
                <a:spcPct val="20000"/>
              </a:spcBef>
              <a:buChar char="–"/>
              <a:defRPr sz="2000">
                <a:solidFill>
                  <a:schemeClr val="tx1"/>
                </a:solidFill>
                <a:latin typeface="Arial" charset="0"/>
                <a:ea typeface="MS PGothic" pitchFamily="34" charset="-128"/>
              </a:defRPr>
            </a:lvl4pPr>
            <a:lvl5pPr marL="2057400" indent="-228600">
              <a:spcBef>
                <a:spcPct val="20000"/>
              </a:spcBef>
              <a:buChar char="»"/>
              <a:defRPr sz="2000">
                <a:solidFill>
                  <a:schemeClr val="tx1"/>
                </a:solidFill>
                <a:latin typeface="Arial" charset="0"/>
                <a:ea typeface="MS PGothic"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MS PGothic"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MS PGothic"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MS PGothic"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MS PGothic" pitchFamily="34" charset="-128"/>
              </a:defRPr>
            </a:lvl9pPr>
          </a:lstStyle>
          <a:p>
            <a:pPr>
              <a:spcBef>
                <a:spcPct val="0"/>
              </a:spcBef>
              <a:buFontTx/>
              <a:buNone/>
            </a:pPr>
            <a:r>
              <a:rPr lang="en-US" altLang="en-US" sz="1400"/>
              <a:t>Cooperative Extension Service</a:t>
            </a:r>
          </a:p>
        </p:txBody>
      </p:sp>
      <p:sp>
        <p:nvSpPr>
          <p:cNvPr id="69635" name="Rectangle 2"/>
          <p:cNvSpPr>
            <a:spLocks noGrp="1" noChangeArrowheads="1"/>
          </p:cNvSpPr>
          <p:nvPr>
            <p:ph type="title"/>
          </p:nvPr>
        </p:nvSpPr>
        <p:spPr>
          <a:xfrm>
            <a:off x="1524000" y="914400"/>
            <a:ext cx="8763000" cy="1143000"/>
          </a:xfrm>
        </p:spPr>
        <p:txBody>
          <a:bodyPr/>
          <a:lstStyle/>
          <a:p>
            <a:pPr algn="ctr" eaLnBrk="1" hangingPunct="1"/>
            <a:r>
              <a:rPr lang="en-US" altLang="en-US"/>
              <a:t>QUESTIONS ??</a:t>
            </a:r>
          </a:p>
        </p:txBody>
      </p:sp>
      <p:sp>
        <p:nvSpPr>
          <p:cNvPr id="69636" name="Rectangle 3"/>
          <p:cNvSpPr>
            <a:spLocks noGrp="1" noChangeArrowheads="1"/>
          </p:cNvSpPr>
          <p:nvPr>
            <p:ph type="body" idx="1"/>
          </p:nvPr>
        </p:nvSpPr>
        <p:spPr>
          <a:xfrm>
            <a:off x="1905000" y="838200"/>
            <a:ext cx="8763000" cy="2971800"/>
          </a:xfrm>
        </p:spPr>
        <p:txBody>
          <a:bodyPr/>
          <a:lstStyle/>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pPr algn="ctr" eaLnBrk="1" hangingPunct="1"/>
            <a:r>
              <a:rPr lang="en-US" altLang="en-US" dirty="0"/>
              <a:t>THANKS FOR LISTENING !!!!</a:t>
            </a:r>
          </a:p>
        </p:txBody>
      </p:sp>
    </p:spTree>
    <p:extLst>
      <p:ext uri="{BB962C8B-B14F-4D97-AF65-F5344CB8AC3E}">
        <p14:creationId xmlns:p14="http://schemas.microsoft.com/office/powerpoint/2010/main" val="3163960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p:cNvSpPr>
            <a:spLocks noGrp="1"/>
          </p:cNvSpPr>
          <p:nvPr>
            <p:ph type="title"/>
          </p:nvPr>
        </p:nvSpPr>
        <p:spPr/>
        <p:txBody>
          <a:bodyPr/>
          <a:lstStyle/>
          <a:p>
            <a:pPr eaLnBrk="1" hangingPunct="1"/>
            <a:r>
              <a:rPr lang="en-US" altLang="en-US"/>
              <a:t>Innate Immune System</a:t>
            </a:r>
          </a:p>
        </p:txBody>
      </p:sp>
      <p:pic>
        <p:nvPicPr>
          <p:cNvPr id="71683"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810138" y="1201156"/>
            <a:ext cx="7880350" cy="4351338"/>
          </a:xfrm>
        </p:spPr>
      </p:pic>
    </p:spTree>
    <p:extLst>
      <p:ext uri="{BB962C8B-B14F-4D97-AF65-F5344CB8AC3E}">
        <p14:creationId xmlns:p14="http://schemas.microsoft.com/office/powerpoint/2010/main" val="3470652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1026"/>
          <p:cNvSpPr>
            <a:spLocks noGrp="1" noChangeArrowheads="1"/>
          </p:cNvSpPr>
          <p:nvPr>
            <p:ph type="title"/>
          </p:nvPr>
        </p:nvSpPr>
        <p:spPr/>
        <p:txBody>
          <a:bodyPr/>
          <a:lstStyle/>
          <a:p>
            <a:pPr eaLnBrk="1" hangingPunct="1"/>
            <a:r>
              <a:rPr lang="en-US" altLang="en-US" dirty="0"/>
              <a:t>Acquired or “Adaptive” Immune Defenses</a:t>
            </a:r>
          </a:p>
        </p:txBody>
      </p:sp>
      <p:sp>
        <p:nvSpPr>
          <p:cNvPr id="74755" name="Rectangle 1027"/>
          <p:cNvSpPr>
            <a:spLocks noGrp="1" noChangeArrowheads="1"/>
          </p:cNvSpPr>
          <p:nvPr>
            <p:ph type="body" idx="1"/>
          </p:nvPr>
        </p:nvSpPr>
        <p:spPr>
          <a:xfrm>
            <a:off x="2133600" y="1081668"/>
            <a:ext cx="8153400" cy="5014332"/>
          </a:xfrm>
        </p:spPr>
        <p:txBody>
          <a:bodyPr/>
          <a:lstStyle/>
          <a:p>
            <a:pPr eaLnBrk="1" hangingPunct="1">
              <a:lnSpc>
                <a:spcPct val="90000"/>
              </a:lnSpc>
            </a:pPr>
            <a:r>
              <a:rPr lang="en-US" altLang="en-US" sz="2800" dirty="0"/>
              <a:t>Acquired after birth (requires exposure to an “antigen”). </a:t>
            </a:r>
          </a:p>
          <a:p>
            <a:pPr eaLnBrk="1" hangingPunct="1">
              <a:lnSpc>
                <a:spcPct val="90000"/>
              </a:lnSpc>
            </a:pPr>
            <a:r>
              <a:rPr lang="en-US" altLang="en-US" sz="2800" dirty="0"/>
              <a:t>Protection is targeted to a specific foreign agent:</a:t>
            </a:r>
          </a:p>
          <a:p>
            <a:pPr eaLnBrk="1" hangingPunct="1">
              <a:lnSpc>
                <a:spcPct val="90000"/>
              </a:lnSpc>
              <a:buFont typeface="Wingdings" panose="05000000000000000000" pitchFamily="2" charset="2"/>
              <a:buNone/>
            </a:pPr>
            <a:r>
              <a:rPr lang="en-US" altLang="en-US" sz="2800" dirty="0"/>
              <a:t>   </a:t>
            </a:r>
            <a:r>
              <a:rPr lang="en-US" altLang="en-US" sz="2400" i="1" dirty="0"/>
              <a:t>Lepto </a:t>
            </a:r>
            <a:r>
              <a:rPr lang="en-US" altLang="en-US" sz="2400" i="1" dirty="0" err="1"/>
              <a:t>pomona</a:t>
            </a:r>
            <a:r>
              <a:rPr lang="en-US" altLang="en-US" sz="2400" dirty="0"/>
              <a:t> vs </a:t>
            </a:r>
            <a:r>
              <a:rPr lang="en-US" altLang="en-US" sz="2400" i="1" dirty="0"/>
              <a:t>Lepto </a:t>
            </a:r>
            <a:r>
              <a:rPr lang="en-US" altLang="en-US" sz="2400" i="1" dirty="0" err="1"/>
              <a:t>hardjo</a:t>
            </a:r>
            <a:r>
              <a:rPr lang="en-US" altLang="en-US" sz="2400" dirty="0"/>
              <a:t> vs </a:t>
            </a:r>
            <a:r>
              <a:rPr lang="en-US" altLang="en-US" sz="2400" i="1" dirty="0"/>
              <a:t>Clostridium perfringens</a:t>
            </a:r>
            <a:r>
              <a:rPr lang="en-US" altLang="en-US" sz="2400" dirty="0"/>
              <a:t> type C vs </a:t>
            </a:r>
            <a:r>
              <a:rPr lang="en-US" altLang="en-US" sz="2400" i="1" dirty="0"/>
              <a:t>Clostridium </a:t>
            </a:r>
            <a:r>
              <a:rPr lang="en-US" altLang="en-US" sz="2400" i="1" dirty="0" err="1"/>
              <a:t>sordelli</a:t>
            </a:r>
            <a:r>
              <a:rPr lang="en-US" altLang="en-US" sz="2400" dirty="0"/>
              <a:t> vs tetanus toxin vs </a:t>
            </a:r>
            <a:r>
              <a:rPr lang="en-US" altLang="en-US" sz="2400" i="1" dirty="0"/>
              <a:t>Mannheimia</a:t>
            </a:r>
            <a:r>
              <a:rPr lang="en-US" altLang="en-US" sz="2400" dirty="0"/>
              <a:t> toxin vs K99 </a:t>
            </a:r>
            <a:r>
              <a:rPr lang="en-US" altLang="en-US" sz="2400" i="1" dirty="0"/>
              <a:t>E. coli … etc. etc. etc.</a:t>
            </a:r>
          </a:p>
          <a:p>
            <a:pPr eaLnBrk="1" hangingPunct="1">
              <a:lnSpc>
                <a:spcPct val="90000"/>
              </a:lnSpc>
            </a:pPr>
            <a:r>
              <a:rPr lang="en-US" altLang="en-US" sz="2800" dirty="0"/>
              <a:t>Even more complicated than innate defenses.</a:t>
            </a:r>
          </a:p>
          <a:p>
            <a:pPr eaLnBrk="1" hangingPunct="1">
              <a:lnSpc>
                <a:spcPct val="90000"/>
              </a:lnSpc>
            </a:pPr>
            <a:r>
              <a:rPr lang="en-US" altLang="en-US" sz="2800" dirty="0"/>
              <a:t>Dependent upon “</a:t>
            </a:r>
            <a:r>
              <a:rPr lang="en-US" altLang="en-US" sz="2800" b="1" dirty="0">
                <a:solidFill>
                  <a:schemeClr val="tx2">
                    <a:lumMod val="75000"/>
                  </a:schemeClr>
                </a:solidFill>
              </a:rPr>
              <a:t>lymphocytes</a:t>
            </a:r>
            <a:r>
              <a:rPr lang="en-US" altLang="en-US" sz="2800" dirty="0"/>
              <a:t>” to operate.</a:t>
            </a:r>
          </a:p>
          <a:p>
            <a:pPr eaLnBrk="1" hangingPunct="1">
              <a:lnSpc>
                <a:spcPct val="90000"/>
              </a:lnSpc>
            </a:pPr>
            <a:r>
              <a:rPr lang="en-US" altLang="en-US" sz="2800" dirty="0"/>
              <a:t>Has unique feature of creating </a:t>
            </a:r>
            <a:r>
              <a:rPr lang="en-US" altLang="en-US" sz="2800" b="1" i="1" dirty="0"/>
              <a:t>“</a:t>
            </a:r>
            <a:r>
              <a:rPr lang="en-US" altLang="en-US" sz="2800" b="1" i="1" dirty="0">
                <a:solidFill>
                  <a:schemeClr val="tx2">
                    <a:lumMod val="75000"/>
                  </a:schemeClr>
                </a:solidFill>
              </a:rPr>
              <a:t>memory</a:t>
            </a:r>
            <a:r>
              <a:rPr lang="en-US" altLang="en-US" sz="2800" b="1" i="1" dirty="0"/>
              <a:t>”.</a:t>
            </a:r>
            <a:r>
              <a:rPr lang="en-US" altLang="en-US" sz="2800" dirty="0"/>
              <a:t> </a:t>
            </a:r>
          </a:p>
          <a:p>
            <a:pPr eaLnBrk="1" hangingPunct="1">
              <a:lnSpc>
                <a:spcPct val="90000"/>
              </a:lnSpc>
              <a:buFont typeface="Wingdings" panose="05000000000000000000" pitchFamily="2" charset="2"/>
              <a:buNone/>
            </a:pPr>
            <a:r>
              <a:rPr lang="en-US" altLang="en-US" sz="2800" dirty="0"/>
              <a:t> </a:t>
            </a:r>
          </a:p>
          <a:p>
            <a:pPr eaLnBrk="1" hangingPunct="1">
              <a:lnSpc>
                <a:spcPct val="90000"/>
              </a:lnSpc>
            </a:pPr>
            <a:endParaRPr lang="en-US" altLang="en-US" sz="2800" dirty="0"/>
          </a:p>
        </p:txBody>
      </p:sp>
    </p:spTree>
    <p:extLst>
      <p:ext uri="{BB962C8B-B14F-4D97-AF65-F5344CB8AC3E}">
        <p14:creationId xmlns:p14="http://schemas.microsoft.com/office/powerpoint/2010/main" val="4039191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oter Placeholder 3"/>
          <p:cNvSpPr>
            <a:spLocks noGrp="1"/>
          </p:cNvSpPr>
          <p:nvPr>
            <p:ph type="ftr" sz="quarter" idx="10"/>
          </p:nvPr>
        </p:nvSpPr>
        <p:spPr>
          <a:noFill/>
        </p:spPr>
        <p:txBody>
          <a:bodyP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r>
              <a:rPr lang="en-US" altLang="en-US" sz="1400">
                <a:solidFill>
                  <a:srgbClr val="882345"/>
                </a:solidFill>
              </a:rPr>
              <a:t>Cooperative Extension Service</a:t>
            </a:r>
          </a:p>
        </p:txBody>
      </p:sp>
      <p:sp>
        <p:nvSpPr>
          <p:cNvPr id="25603" name="Rectangle 2"/>
          <p:cNvSpPr>
            <a:spLocks noGrp="1" noChangeArrowheads="1"/>
          </p:cNvSpPr>
          <p:nvPr>
            <p:ph type="title"/>
          </p:nvPr>
        </p:nvSpPr>
        <p:spPr/>
        <p:txBody>
          <a:bodyPr/>
          <a:lstStyle/>
          <a:p>
            <a:pPr algn="ctr" eaLnBrk="1" hangingPunct="1"/>
            <a:r>
              <a:rPr lang="en-US" altLang="en-US">
                <a:solidFill>
                  <a:schemeClr val="tx1"/>
                </a:solidFill>
                <a:latin typeface="Times New Roman" pitchFamily="18" charset="0"/>
                <a:cs typeface="Times New Roman" pitchFamily="18" charset="0"/>
              </a:rPr>
              <a:t>Immunity</a:t>
            </a:r>
            <a:endParaRPr lang="en-US" altLang="en-US"/>
          </a:p>
        </p:txBody>
      </p:sp>
      <p:sp>
        <p:nvSpPr>
          <p:cNvPr id="25604" name="Rectangle 3"/>
          <p:cNvSpPr>
            <a:spLocks noGrp="1" noChangeArrowheads="1"/>
          </p:cNvSpPr>
          <p:nvPr>
            <p:ph type="body" idx="1"/>
          </p:nvPr>
        </p:nvSpPr>
        <p:spPr/>
        <p:txBody>
          <a:bodyPr/>
          <a:lstStyle/>
          <a:p>
            <a:pPr eaLnBrk="1" hangingPunct="1"/>
            <a:r>
              <a:rPr lang="en-US" altLang="en-US" dirty="0"/>
              <a:t>Primary vaccination may only provide memory with very little antibody production so very little immunity is stimulated</a:t>
            </a:r>
          </a:p>
          <a:p>
            <a:pPr eaLnBrk="1" hangingPunct="1"/>
            <a:r>
              <a:rPr lang="en-US" altLang="en-US" dirty="0"/>
              <a:t>Booster vaccinations act, when memory is in place, to create a much larger immune response</a:t>
            </a:r>
          </a:p>
          <a:p>
            <a:pPr eaLnBrk="1" hangingPunct="1"/>
            <a:r>
              <a:rPr lang="en-US" altLang="en-US" dirty="0"/>
              <a:t>Vaccination does not equal immunity- Our goal is to immunize, not just vaccinate</a:t>
            </a:r>
          </a:p>
          <a:p>
            <a:pPr eaLnBrk="1" hangingPunct="1"/>
            <a:endParaRPr lang="en-US" altLang="en-US" dirty="0"/>
          </a:p>
          <a:p>
            <a:pPr eaLnBrk="1" hangingPunct="1"/>
            <a:endParaRPr lang="en-US" altLang="en-US" dirty="0"/>
          </a:p>
        </p:txBody>
      </p:sp>
    </p:spTree>
    <p:extLst>
      <p:ext uri="{BB962C8B-B14F-4D97-AF65-F5344CB8AC3E}">
        <p14:creationId xmlns:p14="http://schemas.microsoft.com/office/powerpoint/2010/main" val="35649050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Footer Placeholder 2"/>
          <p:cNvSpPr>
            <a:spLocks noGrp="1"/>
          </p:cNvSpPr>
          <p:nvPr>
            <p:ph type="ftr" sz="quarter" idx="10"/>
          </p:nvPr>
        </p:nvSpPr>
        <p:spPr>
          <a:noFill/>
        </p:spPr>
        <p:txBody>
          <a:bodyP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r>
              <a:rPr lang="en-US" altLang="en-US" sz="1400">
                <a:solidFill>
                  <a:srgbClr val="882345"/>
                </a:solidFill>
              </a:rPr>
              <a:t>Cooperative Extension Service</a:t>
            </a:r>
          </a:p>
        </p:txBody>
      </p:sp>
      <p:sp>
        <p:nvSpPr>
          <p:cNvPr id="44035" name="Rectangle 2"/>
          <p:cNvSpPr>
            <a:spLocks noGrp="1" noChangeArrowheads="1"/>
          </p:cNvSpPr>
          <p:nvPr>
            <p:ph type="title"/>
          </p:nvPr>
        </p:nvSpPr>
        <p:spPr>
          <a:xfrm>
            <a:off x="2362201" y="77492"/>
            <a:ext cx="7616825" cy="1979908"/>
          </a:xfrm>
        </p:spPr>
        <p:txBody>
          <a:bodyPr/>
          <a:lstStyle/>
          <a:p>
            <a:pPr algn="ctr" eaLnBrk="1" hangingPunct="1"/>
            <a:r>
              <a:rPr lang="en-US" altLang="en-US" sz="4000" dirty="0">
                <a:solidFill>
                  <a:schemeClr val="tx1"/>
                </a:solidFill>
                <a:latin typeface="Times New Roman" pitchFamily="18" charset="0"/>
                <a:cs typeface="Times New Roman" pitchFamily="18" charset="0"/>
              </a:rPr>
              <a:t>Vaccination</a:t>
            </a:r>
            <a:br>
              <a:rPr lang="en-US" altLang="en-US" dirty="0">
                <a:solidFill>
                  <a:schemeClr val="tx1"/>
                </a:solidFill>
              </a:rPr>
            </a:br>
            <a:br>
              <a:rPr lang="en-US" altLang="en-US" dirty="0">
                <a:solidFill>
                  <a:schemeClr val="tx1"/>
                </a:solidFill>
              </a:rPr>
            </a:br>
            <a:r>
              <a:rPr lang="en-US" altLang="en-US" dirty="0">
                <a:solidFill>
                  <a:schemeClr val="tx1"/>
                </a:solidFill>
              </a:rPr>
              <a:t>Vaccines protect populations by protecting individuals,</a:t>
            </a:r>
            <a:br>
              <a:rPr lang="en-US" altLang="en-US" dirty="0">
                <a:solidFill>
                  <a:schemeClr val="tx1"/>
                </a:solidFill>
              </a:rPr>
            </a:br>
            <a:r>
              <a:rPr lang="en-US" altLang="en-US" dirty="0">
                <a:solidFill>
                  <a:schemeClr val="tx1"/>
                </a:solidFill>
              </a:rPr>
              <a:t>but are limited in their ability to protect an individual in an unprotected population.</a:t>
            </a:r>
            <a:br>
              <a:rPr lang="en-US" altLang="en-US" dirty="0"/>
            </a:br>
            <a:br>
              <a:rPr lang="en-US" altLang="en-US" dirty="0"/>
            </a:br>
            <a:endParaRPr lang="en-US" altLang="en-US" dirty="0"/>
          </a:p>
        </p:txBody>
      </p:sp>
      <p:sp>
        <p:nvSpPr>
          <p:cNvPr id="44036" name="Text Box 3"/>
          <p:cNvSpPr txBox="1">
            <a:spLocks noChangeArrowheads="1"/>
          </p:cNvSpPr>
          <p:nvPr/>
        </p:nvSpPr>
        <p:spPr bwMode="auto">
          <a:xfrm>
            <a:off x="8562813" y="5075695"/>
            <a:ext cx="112362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Arial" charset="0"/>
                <a:ea typeface="ＭＳ Ｐゴシック" pitchFamily="-46" charset="-128"/>
              </a:defRPr>
            </a:lvl1pPr>
            <a:lvl2pPr marL="742950" indent="-285750">
              <a:defRPr sz="2400">
                <a:solidFill>
                  <a:schemeClr val="tx1"/>
                </a:solidFill>
                <a:latin typeface="Arial" charset="0"/>
                <a:ea typeface="ＭＳ Ｐゴシック" pitchFamily="-46" charset="-128"/>
              </a:defRPr>
            </a:lvl2pPr>
            <a:lvl3pPr marL="1143000" indent="-228600">
              <a:defRPr sz="2400">
                <a:solidFill>
                  <a:schemeClr val="tx1"/>
                </a:solidFill>
                <a:latin typeface="Arial" charset="0"/>
                <a:ea typeface="ＭＳ Ｐゴシック" pitchFamily="-46" charset="-128"/>
              </a:defRPr>
            </a:lvl3pPr>
            <a:lvl4pPr marL="1600200" indent="-228600">
              <a:defRPr sz="2400">
                <a:solidFill>
                  <a:schemeClr val="tx1"/>
                </a:solidFill>
                <a:latin typeface="Arial" charset="0"/>
                <a:ea typeface="ＭＳ Ｐゴシック" pitchFamily="-46" charset="-128"/>
              </a:defRPr>
            </a:lvl4pPr>
            <a:lvl5pPr marL="2057400" indent="-228600">
              <a:defRPr sz="2400">
                <a:solidFill>
                  <a:schemeClr val="tx1"/>
                </a:solidFill>
                <a:latin typeface="Arial" charset="0"/>
                <a:ea typeface="ＭＳ Ｐゴシック" pitchFamily="-4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4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4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4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46" charset="-128"/>
              </a:defRPr>
            </a:lvl9pPr>
          </a:lstStyle>
          <a:p>
            <a:pPr eaLnBrk="0" hangingPunct="0">
              <a:spcBef>
                <a:spcPct val="50000"/>
              </a:spcBef>
              <a:buClrTx/>
              <a:buFontTx/>
              <a:buNone/>
            </a:pPr>
            <a:r>
              <a:rPr lang="en-US" altLang="en-US" dirty="0">
                <a:solidFill>
                  <a:srgbClr val="882345"/>
                </a:solidFill>
                <a:latin typeface="Times New Roman" pitchFamily="18" charset="0"/>
              </a:rPr>
              <a:t>Falkner</a:t>
            </a:r>
          </a:p>
        </p:txBody>
      </p:sp>
    </p:spTree>
    <p:extLst>
      <p:ext uri="{BB962C8B-B14F-4D97-AF65-F5344CB8AC3E}">
        <p14:creationId xmlns:p14="http://schemas.microsoft.com/office/powerpoint/2010/main" val="2791177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5065713" y="2035175"/>
            <a:ext cx="4287838" cy="2617788"/>
            <a:chOff x="2231" y="1282"/>
            <a:chExt cx="2701" cy="1649"/>
          </a:xfrm>
        </p:grpSpPr>
        <p:sp>
          <p:nvSpPr>
            <p:cNvPr id="130051" name="Freeform 3"/>
            <p:cNvSpPr>
              <a:spLocks/>
            </p:cNvSpPr>
            <p:nvPr/>
          </p:nvSpPr>
          <p:spPr bwMode="auto">
            <a:xfrm>
              <a:off x="4176" y="1282"/>
              <a:ext cx="722" cy="502"/>
            </a:xfrm>
            <a:custGeom>
              <a:avLst/>
              <a:gdLst/>
              <a:ahLst/>
              <a:cxnLst>
                <a:cxn ang="0">
                  <a:pos x="0" y="494"/>
                </a:cxn>
                <a:cxn ang="0">
                  <a:pos x="45" y="461"/>
                </a:cxn>
                <a:cxn ang="0">
                  <a:pos x="99" y="416"/>
                </a:cxn>
                <a:cxn ang="0">
                  <a:pos x="132" y="386"/>
                </a:cxn>
                <a:cxn ang="0">
                  <a:pos x="171" y="350"/>
                </a:cxn>
                <a:cxn ang="0">
                  <a:pos x="219" y="302"/>
                </a:cxn>
                <a:cxn ang="0">
                  <a:pos x="282" y="233"/>
                </a:cxn>
                <a:cxn ang="0">
                  <a:pos x="333" y="188"/>
                </a:cxn>
                <a:cxn ang="0">
                  <a:pos x="390" y="134"/>
                </a:cxn>
                <a:cxn ang="0">
                  <a:pos x="477" y="59"/>
                </a:cxn>
                <a:cxn ang="0">
                  <a:pos x="573" y="8"/>
                </a:cxn>
                <a:cxn ang="0">
                  <a:pos x="618" y="8"/>
                </a:cxn>
                <a:cxn ang="0">
                  <a:pos x="651" y="35"/>
                </a:cxn>
                <a:cxn ang="0">
                  <a:pos x="672" y="62"/>
                </a:cxn>
                <a:cxn ang="0">
                  <a:pos x="678" y="107"/>
                </a:cxn>
                <a:cxn ang="0">
                  <a:pos x="705" y="206"/>
                </a:cxn>
                <a:cxn ang="0">
                  <a:pos x="708" y="305"/>
                </a:cxn>
                <a:cxn ang="0">
                  <a:pos x="711" y="365"/>
                </a:cxn>
                <a:cxn ang="0">
                  <a:pos x="720" y="398"/>
                </a:cxn>
                <a:cxn ang="0">
                  <a:pos x="696" y="407"/>
                </a:cxn>
                <a:cxn ang="0">
                  <a:pos x="636" y="422"/>
                </a:cxn>
                <a:cxn ang="0">
                  <a:pos x="579" y="431"/>
                </a:cxn>
                <a:cxn ang="0">
                  <a:pos x="480" y="446"/>
                </a:cxn>
                <a:cxn ang="0">
                  <a:pos x="396" y="455"/>
                </a:cxn>
                <a:cxn ang="0">
                  <a:pos x="342" y="467"/>
                </a:cxn>
                <a:cxn ang="0">
                  <a:pos x="288" y="476"/>
                </a:cxn>
                <a:cxn ang="0">
                  <a:pos x="189" y="491"/>
                </a:cxn>
                <a:cxn ang="0">
                  <a:pos x="96" y="494"/>
                </a:cxn>
                <a:cxn ang="0">
                  <a:pos x="48" y="494"/>
                </a:cxn>
                <a:cxn ang="0">
                  <a:pos x="0" y="494"/>
                </a:cxn>
              </a:cxnLst>
              <a:rect l="0" t="0" r="r" b="b"/>
              <a:pathLst>
                <a:path w="722" h="502">
                  <a:moveTo>
                    <a:pt x="0" y="494"/>
                  </a:moveTo>
                  <a:cubicBezTo>
                    <a:pt x="0" y="489"/>
                    <a:pt x="28" y="474"/>
                    <a:pt x="45" y="461"/>
                  </a:cubicBezTo>
                  <a:cubicBezTo>
                    <a:pt x="62" y="448"/>
                    <a:pt x="84" y="429"/>
                    <a:pt x="99" y="416"/>
                  </a:cubicBezTo>
                  <a:cubicBezTo>
                    <a:pt x="114" y="403"/>
                    <a:pt x="120" y="397"/>
                    <a:pt x="132" y="386"/>
                  </a:cubicBezTo>
                  <a:cubicBezTo>
                    <a:pt x="144" y="375"/>
                    <a:pt x="156" y="364"/>
                    <a:pt x="171" y="350"/>
                  </a:cubicBezTo>
                  <a:cubicBezTo>
                    <a:pt x="186" y="336"/>
                    <a:pt x="201" y="321"/>
                    <a:pt x="219" y="302"/>
                  </a:cubicBezTo>
                  <a:cubicBezTo>
                    <a:pt x="237" y="283"/>
                    <a:pt x="263" y="252"/>
                    <a:pt x="282" y="233"/>
                  </a:cubicBezTo>
                  <a:cubicBezTo>
                    <a:pt x="301" y="214"/>
                    <a:pt x="315" y="204"/>
                    <a:pt x="333" y="188"/>
                  </a:cubicBezTo>
                  <a:cubicBezTo>
                    <a:pt x="351" y="172"/>
                    <a:pt x="366" y="156"/>
                    <a:pt x="390" y="134"/>
                  </a:cubicBezTo>
                  <a:cubicBezTo>
                    <a:pt x="414" y="112"/>
                    <a:pt x="447" y="80"/>
                    <a:pt x="477" y="59"/>
                  </a:cubicBezTo>
                  <a:cubicBezTo>
                    <a:pt x="507" y="38"/>
                    <a:pt x="550" y="16"/>
                    <a:pt x="573" y="8"/>
                  </a:cubicBezTo>
                  <a:cubicBezTo>
                    <a:pt x="596" y="0"/>
                    <a:pt x="605" y="4"/>
                    <a:pt x="618" y="8"/>
                  </a:cubicBezTo>
                  <a:cubicBezTo>
                    <a:pt x="631" y="12"/>
                    <a:pt x="642" y="26"/>
                    <a:pt x="651" y="35"/>
                  </a:cubicBezTo>
                  <a:cubicBezTo>
                    <a:pt x="660" y="44"/>
                    <a:pt x="668" y="50"/>
                    <a:pt x="672" y="62"/>
                  </a:cubicBezTo>
                  <a:cubicBezTo>
                    <a:pt x="676" y="74"/>
                    <a:pt x="672" y="83"/>
                    <a:pt x="678" y="107"/>
                  </a:cubicBezTo>
                  <a:cubicBezTo>
                    <a:pt x="684" y="131"/>
                    <a:pt x="700" y="173"/>
                    <a:pt x="705" y="206"/>
                  </a:cubicBezTo>
                  <a:cubicBezTo>
                    <a:pt x="710" y="239"/>
                    <a:pt x="707" y="279"/>
                    <a:pt x="708" y="305"/>
                  </a:cubicBezTo>
                  <a:cubicBezTo>
                    <a:pt x="709" y="331"/>
                    <a:pt x="709" y="350"/>
                    <a:pt x="711" y="365"/>
                  </a:cubicBezTo>
                  <a:cubicBezTo>
                    <a:pt x="713" y="380"/>
                    <a:pt x="722" y="391"/>
                    <a:pt x="720" y="398"/>
                  </a:cubicBezTo>
                  <a:cubicBezTo>
                    <a:pt x="718" y="405"/>
                    <a:pt x="710" y="403"/>
                    <a:pt x="696" y="407"/>
                  </a:cubicBezTo>
                  <a:cubicBezTo>
                    <a:pt x="682" y="411"/>
                    <a:pt x="655" y="418"/>
                    <a:pt x="636" y="422"/>
                  </a:cubicBezTo>
                  <a:cubicBezTo>
                    <a:pt x="617" y="426"/>
                    <a:pt x="605" y="427"/>
                    <a:pt x="579" y="431"/>
                  </a:cubicBezTo>
                  <a:cubicBezTo>
                    <a:pt x="553" y="435"/>
                    <a:pt x="510" y="442"/>
                    <a:pt x="480" y="446"/>
                  </a:cubicBezTo>
                  <a:cubicBezTo>
                    <a:pt x="450" y="450"/>
                    <a:pt x="419" y="452"/>
                    <a:pt x="396" y="455"/>
                  </a:cubicBezTo>
                  <a:cubicBezTo>
                    <a:pt x="373" y="458"/>
                    <a:pt x="360" y="464"/>
                    <a:pt x="342" y="467"/>
                  </a:cubicBezTo>
                  <a:cubicBezTo>
                    <a:pt x="324" y="470"/>
                    <a:pt x="313" y="472"/>
                    <a:pt x="288" y="476"/>
                  </a:cubicBezTo>
                  <a:cubicBezTo>
                    <a:pt x="263" y="480"/>
                    <a:pt x="221" y="488"/>
                    <a:pt x="189" y="491"/>
                  </a:cubicBezTo>
                  <a:cubicBezTo>
                    <a:pt x="157" y="494"/>
                    <a:pt x="119" y="494"/>
                    <a:pt x="96" y="494"/>
                  </a:cubicBezTo>
                  <a:cubicBezTo>
                    <a:pt x="73" y="494"/>
                    <a:pt x="64" y="494"/>
                    <a:pt x="48" y="494"/>
                  </a:cubicBezTo>
                  <a:cubicBezTo>
                    <a:pt x="32" y="494"/>
                    <a:pt x="0" y="502"/>
                    <a:pt x="0" y="494"/>
                  </a:cubicBezTo>
                  <a:close/>
                </a:path>
              </a:pathLst>
            </a:custGeom>
            <a:solidFill>
              <a:schemeClr val="accent2"/>
            </a:solidFill>
            <a:ln w="12700" cap="flat" cmpd="sng">
              <a:solidFill>
                <a:schemeClr val="tx1"/>
              </a:solidFill>
              <a:prstDash val="solid"/>
              <a:round/>
              <a:headEnd/>
              <a:tailEnd/>
            </a:ln>
            <a:effectLst/>
          </p:spPr>
          <p:txBody>
            <a:bodyPr/>
            <a:lstStyle/>
            <a:p>
              <a:endParaRPr lang="en-US"/>
            </a:p>
          </p:txBody>
        </p:sp>
        <p:sp>
          <p:nvSpPr>
            <p:cNvPr id="130052" name="Freeform 4"/>
            <p:cNvSpPr>
              <a:spLocks/>
            </p:cNvSpPr>
            <p:nvPr/>
          </p:nvSpPr>
          <p:spPr bwMode="auto">
            <a:xfrm>
              <a:off x="2231" y="2388"/>
              <a:ext cx="442" cy="268"/>
            </a:xfrm>
            <a:custGeom>
              <a:avLst/>
              <a:gdLst/>
              <a:ahLst/>
              <a:cxnLst>
                <a:cxn ang="0">
                  <a:pos x="7" y="81"/>
                </a:cxn>
                <a:cxn ang="0">
                  <a:pos x="67" y="51"/>
                </a:cxn>
                <a:cxn ang="0">
                  <a:pos x="124" y="24"/>
                </a:cxn>
                <a:cxn ang="0">
                  <a:pos x="205" y="3"/>
                </a:cxn>
                <a:cxn ang="0">
                  <a:pos x="262" y="3"/>
                </a:cxn>
                <a:cxn ang="0">
                  <a:pos x="307" y="6"/>
                </a:cxn>
                <a:cxn ang="0">
                  <a:pos x="367" y="18"/>
                </a:cxn>
                <a:cxn ang="0">
                  <a:pos x="430" y="36"/>
                </a:cxn>
                <a:cxn ang="0">
                  <a:pos x="439" y="42"/>
                </a:cxn>
                <a:cxn ang="0">
                  <a:pos x="415" y="90"/>
                </a:cxn>
                <a:cxn ang="0">
                  <a:pos x="409" y="108"/>
                </a:cxn>
                <a:cxn ang="0">
                  <a:pos x="376" y="156"/>
                </a:cxn>
                <a:cxn ang="0">
                  <a:pos x="349" y="198"/>
                </a:cxn>
                <a:cxn ang="0">
                  <a:pos x="334" y="222"/>
                </a:cxn>
                <a:cxn ang="0">
                  <a:pos x="307" y="237"/>
                </a:cxn>
                <a:cxn ang="0">
                  <a:pos x="274" y="261"/>
                </a:cxn>
                <a:cxn ang="0">
                  <a:pos x="241" y="267"/>
                </a:cxn>
                <a:cxn ang="0">
                  <a:pos x="181" y="252"/>
                </a:cxn>
                <a:cxn ang="0">
                  <a:pos x="133" y="228"/>
                </a:cxn>
                <a:cxn ang="0">
                  <a:pos x="91" y="180"/>
                </a:cxn>
                <a:cxn ang="0">
                  <a:pos x="55" y="141"/>
                </a:cxn>
                <a:cxn ang="0">
                  <a:pos x="25" y="108"/>
                </a:cxn>
                <a:cxn ang="0">
                  <a:pos x="7" y="81"/>
                </a:cxn>
              </a:cxnLst>
              <a:rect l="0" t="0" r="r" b="b"/>
              <a:pathLst>
                <a:path w="442" h="268">
                  <a:moveTo>
                    <a:pt x="7" y="81"/>
                  </a:moveTo>
                  <a:cubicBezTo>
                    <a:pt x="14" y="72"/>
                    <a:pt x="48" y="60"/>
                    <a:pt x="67" y="51"/>
                  </a:cubicBezTo>
                  <a:cubicBezTo>
                    <a:pt x="86" y="42"/>
                    <a:pt x="101" y="32"/>
                    <a:pt x="124" y="24"/>
                  </a:cubicBezTo>
                  <a:cubicBezTo>
                    <a:pt x="147" y="16"/>
                    <a:pt x="182" y="6"/>
                    <a:pt x="205" y="3"/>
                  </a:cubicBezTo>
                  <a:cubicBezTo>
                    <a:pt x="228" y="0"/>
                    <a:pt x="245" y="2"/>
                    <a:pt x="262" y="3"/>
                  </a:cubicBezTo>
                  <a:cubicBezTo>
                    <a:pt x="279" y="4"/>
                    <a:pt x="290" y="4"/>
                    <a:pt x="307" y="6"/>
                  </a:cubicBezTo>
                  <a:cubicBezTo>
                    <a:pt x="324" y="8"/>
                    <a:pt x="347" y="13"/>
                    <a:pt x="367" y="18"/>
                  </a:cubicBezTo>
                  <a:cubicBezTo>
                    <a:pt x="387" y="23"/>
                    <a:pt x="418" y="32"/>
                    <a:pt x="430" y="36"/>
                  </a:cubicBezTo>
                  <a:cubicBezTo>
                    <a:pt x="442" y="40"/>
                    <a:pt x="441" y="33"/>
                    <a:pt x="439" y="42"/>
                  </a:cubicBezTo>
                  <a:cubicBezTo>
                    <a:pt x="437" y="51"/>
                    <a:pt x="420" y="79"/>
                    <a:pt x="415" y="90"/>
                  </a:cubicBezTo>
                  <a:cubicBezTo>
                    <a:pt x="410" y="101"/>
                    <a:pt x="415" y="97"/>
                    <a:pt x="409" y="108"/>
                  </a:cubicBezTo>
                  <a:cubicBezTo>
                    <a:pt x="403" y="119"/>
                    <a:pt x="386" y="141"/>
                    <a:pt x="376" y="156"/>
                  </a:cubicBezTo>
                  <a:cubicBezTo>
                    <a:pt x="366" y="171"/>
                    <a:pt x="356" y="187"/>
                    <a:pt x="349" y="198"/>
                  </a:cubicBezTo>
                  <a:cubicBezTo>
                    <a:pt x="342" y="209"/>
                    <a:pt x="341" y="216"/>
                    <a:pt x="334" y="222"/>
                  </a:cubicBezTo>
                  <a:cubicBezTo>
                    <a:pt x="327" y="228"/>
                    <a:pt x="317" y="230"/>
                    <a:pt x="307" y="237"/>
                  </a:cubicBezTo>
                  <a:cubicBezTo>
                    <a:pt x="297" y="244"/>
                    <a:pt x="285" y="256"/>
                    <a:pt x="274" y="261"/>
                  </a:cubicBezTo>
                  <a:cubicBezTo>
                    <a:pt x="263" y="266"/>
                    <a:pt x="256" y="268"/>
                    <a:pt x="241" y="267"/>
                  </a:cubicBezTo>
                  <a:cubicBezTo>
                    <a:pt x="226" y="266"/>
                    <a:pt x="199" y="258"/>
                    <a:pt x="181" y="252"/>
                  </a:cubicBezTo>
                  <a:cubicBezTo>
                    <a:pt x="163" y="246"/>
                    <a:pt x="148" y="240"/>
                    <a:pt x="133" y="228"/>
                  </a:cubicBezTo>
                  <a:cubicBezTo>
                    <a:pt x="118" y="216"/>
                    <a:pt x="104" y="194"/>
                    <a:pt x="91" y="180"/>
                  </a:cubicBezTo>
                  <a:cubicBezTo>
                    <a:pt x="78" y="166"/>
                    <a:pt x="66" y="153"/>
                    <a:pt x="55" y="141"/>
                  </a:cubicBezTo>
                  <a:cubicBezTo>
                    <a:pt x="44" y="129"/>
                    <a:pt x="33" y="118"/>
                    <a:pt x="25" y="108"/>
                  </a:cubicBezTo>
                  <a:cubicBezTo>
                    <a:pt x="17" y="98"/>
                    <a:pt x="0" y="90"/>
                    <a:pt x="7" y="81"/>
                  </a:cubicBezTo>
                  <a:close/>
                </a:path>
              </a:pathLst>
            </a:custGeom>
            <a:solidFill>
              <a:schemeClr val="accent2"/>
            </a:solidFill>
            <a:ln w="12700" cap="flat" cmpd="sng">
              <a:solidFill>
                <a:schemeClr val="hlink"/>
              </a:solidFill>
              <a:prstDash val="solid"/>
              <a:round/>
              <a:headEnd/>
              <a:tailEnd/>
            </a:ln>
            <a:effectLst/>
          </p:spPr>
          <p:txBody>
            <a:bodyPr/>
            <a:lstStyle/>
            <a:p>
              <a:endParaRPr lang="en-US"/>
            </a:p>
          </p:txBody>
        </p:sp>
        <p:sp>
          <p:nvSpPr>
            <p:cNvPr id="130053" name="Text Box 5"/>
            <p:cNvSpPr txBox="1">
              <a:spLocks noChangeArrowheads="1"/>
            </p:cNvSpPr>
            <p:nvPr/>
          </p:nvSpPr>
          <p:spPr bwMode="auto">
            <a:xfrm>
              <a:off x="3552" y="2640"/>
              <a:ext cx="1380" cy="291"/>
            </a:xfrm>
            <a:prstGeom prst="rect">
              <a:avLst/>
            </a:prstGeom>
            <a:noFill/>
            <a:ln w="28575">
              <a:solidFill>
                <a:schemeClr val="accent2"/>
              </a:solidFill>
              <a:miter lim="800000"/>
              <a:headEnd/>
              <a:tailEnd/>
            </a:ln>
            <a:effectLst/>
          </p:spPr>
          <p:txBody>
            <a:bodyPr wrap="none">
              <a:spAutoFit/>
            </a:bodyPr>
            <a:lstStyle/>
            <a:p>
              <a:r>
                <a:rPr lang="en-US" sz="2400">
                  <a:latin typeface="Times New Roman" pitchFamily="18" charset="0"/>
                </a:rPr>
                <a:t>Clinical Disease</a:t>
              </a:r>
            </a:p>
          </p:txBody>
        </p:sp>
        <p:sp>
          <p:nvSpPr>
            <p:cNvPr id="130054" name="Freeform 6"/>
            <p:cNvSpPr>
              <a:spLocks/>
            </p:cNvSpPr>
            <p:nvPr/>
          </p:nvSpPr>
          <p:spPr bwMode="auto">
            <a:xfrm>
              <a:off x="2496" y="2640"/>
              <a:ext cx="1056" cy="264"/>
            </a:xfrm>
            <a:custGeom>
              <a:avLst/>
              <a:gdLst/>
              <a:ahLst/>
              <a:cxnLst>
                <a:cxn ang="0">
                  <a:pos x="1056" y="144"/>
                </a:cxn>
                <a:cxn ang="0">
                  <a:pos x="421" y="240"/>
                </a:cxn>
                <a:cxn ang="0">
                  <a:pos x="0" y="0"/>
                </a:cxn>
              </a:cxnLst>
              <a:rect l="0" t="0" r="r" b="b"/>
              <a:pathLst>
                <a:path w="1056" h="264">
                  <a:moveTo>
                    <a:pt x="1056" y="144"/>
                  </a:moveTo>
                  <a:cubicBezTo>
                    <a:pt x="950" y="160"/>
                    <a:pt x="597" y="264"/>
                    <a:pt x="421" y="240"/>
                  </a:cubicBezTo>
                  <a:cubicBezTo>
                    <a:pt x="245" y="216"/>
                    <a:pt x="88" y="50"/>
                    <a:pt x="0" y="0"/>
                  </a:cubicBezTo>
                </a:path>
              </a:pathLst>
            </a:custGeom>
            <a:noFill/>
            <a:ln w="28575" cap="flat" cmpd="sng">
              <a:solidFill>
                <a:schemeClr val="accent2"/>
              </a:solidFill>
              <a:prstDash val="solid"/>
              <a:round/>
              <a:headEnd type="none" w="med" len="med"/>
              <a:tailEnd type="triangle" w="med" len="med"/>
            </a:ln>
            <a:effectLst/>
          </p:spPr>
          <p:txBody>
            <a:bodyPr/>
            <a:lstStyle/>
            <a:p>
              <a:endParaRPr lang="en-US"/>
            </a:p>
          </p:txBody>
        </p:sp>
        <p:sp>
          <p:nvSpPr>
            <p:cNvPr id="130055" name="Freeform 7"/>
            <p:cNvSpPr>
              <a:spLocks/>
            </p:cNvSpPr>
            <p:nvPr/>
          </p:nvSpPr>
          <p:spPr bwMode="auto">
            <a:xfrm>
              <a:off x="4261" y="1765"/>
              <a:ext cx="344" cy="859"/>
            </a:xfrm>
            <a:custGeom>
              <a:avLst/>
              <a:gdLst/>
              <a:ahLst/>
              <a:cxnLst>
                <a:cxn ang="0">
                  <a:pos x="0" y="859"/>
                </a:cxn>
                <a:cxn ang="0">
                  <a:pos x="292" y="512"/>
                </a:cxn>
                <a:cxn ang="0">
                  <a:pos x="310" y="0"/>
                </a:cxn>
              </a:cxnLst>
              <a:rect l="0" t="0" r="r" b="b"/>
              <a:pathLst>
                <a:path w="344" h="859">
                  <a:moveTo>
                    <a:pt x="0" y="859"/>
                  </a:moveTo>
                  <a:cubicBezTo>
                    <a:pt x="49" y="801"/>
                    <a:pt x="240" y="655"/>
                    <a:pt x="292" y="512"/>
                  </a:cubicBezTo>
                  <a:cubicBezTo>
                    <a:pt x="344" y="369"/>
                    <a:pt x="306" y="107"/>
                    <a:pt x="310" y="0"/>
                  </a:cubicBezTo>
                </a:path>
              </a:pathLst>
            </a:custGeom>
            <a:noFill/>
            <a:ln w="28575" cap="flat" cmpd="sng">
              <a:solidFill>
                <a:schemeClr val="accent2"/>
              </a:solidFill>
              <a:prstDash val="solid"/>
              <a:round/>
              <a:headEnd type="none" w="med" len="med"/>
              <a:tailEnd type="triangle" w="med" len="med"/>
            </a:ln>
            <a:effectLst/>
          </p:spPr>
          <p:txBody>
            <a:bodyPr/>
            <a:lstStyle/>
            <a:p>
              <a:endParaRPr lang="en-US"/>
            </a:p>
          </p:txBody>
        </p:sp>
      </p:grpSp>
      <p:sp>
        <p:nvSpPr>
          <p:cNvPr id="130056" name="Text Box 8"/>
          <p:cNvSpPr txBox="1">
            <a:spLocks noChangeArrowheads="1"/>
          </p:cNvSpPr>
          <p:nvPr/>
        </p:nvSpPr>
        <p:spPr bwMode="auto">
          <a:xfrm>
            <a:off x="4114800" y="457200"/>
            <a:ext cx="3983038" cy="579438"/>
          </a:xfrm>
          <a:prstGeom prst="rect">
            <a:avLst/>
          </a:prstGeom>
          <a:noFill/>
          <a:ln w="12700">
            <a:noFill/>
            <a:miter lim="800000"/>
            <a:headEnd/>
            <a:tailEnd/>
          </a:ln>
          <a:effectLst/>
        </p:spPr>
        <p:txBody>
          <a:bodyPr wrap="none">
            <a:spAutoFit/>
          </a:bodyPr>
          <a:lstStyle/>
          <a:p>
            <a:r>
              <a:rPr lang="en-US" sz="3200">
                <a:latin typeface="Times New Roman" pitchFamily="18" charset="0"/>
              </a:rPr>
              <a:t>Disease and Resistance</a:t>
            </a:r>
          </a:p>
        </p:txBody>
      </p:sp>
      <p:grpSp>
        <p:nvGrpSpPr>
          <p:cNvPr id="3" name="Group 9"/>
          <p:cNvGrpSpPr>
            <a:grpSpLocks/>
          </p:cNvGrpSpPr>
          <p:nvPr/>
        </p:nvGrpSpPr>
        <p:grpSpPr bwMode="auto">
          <a:xfrm>
            <a:off x="2820988" y="1714500"/>
            <a:ext cx="7042150" cy="2636838"/>
            <a:chOff x="817" y="1080"/>
            <a:chExt cx="4436" cy="1661"/>
          </a:xfrm>
        </p:grpSpPr>
        <p:sp>
          <p:nvSpPr>
            <p:cNvPr id="130058" name="Freeform 10"/>
            <p:cNvSpPr>
              <a:spLocks/>
            </p:cNvSpPr>
            <p:nvPr/>
          </p:nvSpPr>
          <p:spPr bwMode="auto">
            <a:xfrm>
              <a:off x="817" y="1225"/>
              <a:ext cx="4436" cy="1516"/>
            </a:xfrm>
            <a:custGeom>
              <a:avLst/>
              <a:gdLst/>
              <a:ahLst/>
              <a:cxnLst>
                <a:cxn ang="0">
                  <a:pos x="44" y="455"/>
                </a:cxn>
                <a:cxn ang="0">
                  <a:pos x="59" y="398"/>
                </a:cxn>
                <a:cxn ang="0">
                  <a:pos x="103" y="367"/>
                </a:cxn>
                <a:cxn ang="0">
                  <a:pos x="679" y="175"/>
                </a:cxn>
                <a:cxn ang="0">
                  <a:pos x="1596" y="1416"/>
                </a:cxn>
                <a:cxn ang="0">
                  <a:pos x="2063" y="775"/>
                </a:cxn>
                <a:cxn ang="0">
                  <a:pos x="2498" y="460"/>
                </a:cxn>
                <a:cxn ang="0">
                  <a:pos x="3273" y="557"/>
                </a:cxn>
                <a:cxn ang="0">
                  <a:pos x="3857" y="497"/>
                </a:cxn>
                <a:cxn ang="0">
                  <a:pos x="4148" y="425"/>
                </a:cxn>
                <a:cxn ang="0">
                  <a:pos x="4436" y="253"/>
                </a:cxn>
              </a:cxnLst>
              <a:rect l="0" t="0" r="r" b="b"/>
              <a:pathLst>
                <a:path w="4436" h="1516">
                  <a:moveTo>
                    <a:pt x="44" y="455"/>
                  </a:moveTo>
                  <a:cubicBezTo>
                    <a:pt x="46" y="446"/>
                    <a:pt x="49" y="413"/>
                    <a:pt x="59" y="398"/>
                  </a:cubicBezTo>
                  <a:cubicBezTo>
                    <a:pt x="69" y="383"/>
                    <a:pt x="0" y="404"/>
                    <a:pt x="103" y="367"/>
                  </a:cubicBezTo>
                  <a:cubicBezTo>
                    <a:pt x="206" y="330"/>
                    <a:pt x="430" y="0"/>
                    <a:pt x="679" y="175"/>
                  </a:cubicBezTo>
                  <a:cubicBezTo>
                    <a:pt x="928" y="350"/>
                    <a:pt x="1365" y="1316"/>
                    <a:pt x="1596" y="1416"/>
                  </a:cubicBezTo>
                  <a:cubicBezTo>
                    <a:pt x="1827" y="1516"/>
                    <a:pt x="1913" y="934"/>
                    <a:pt x="2063" y="775"/>
                  </a:cubicBezTo>
                  <a:cubicBezTo>
                    <a:pt x="2213" y="616"/>
                    <a:pt x="2296" y="496"/>
                    <a:pt x="2498" y="460"/>
                  </a:cubicBezTo>
                  <a:cubicBezTo>
                    <a:pt x="2700" y="424"/>
                    <a:pt x="3047" y="551"/>
                    <a:pt x="3273" y="557"/>
                  </a:cubicBezTo>
                  <a:cubicBezTo>
                    <a:pt x="3499" y="563"/>
                    <a:pt x="3711" y="519"/>
                    <a:pt x="3857" y="497"/>
                  </a:cubicBezTo>
                  <a:cubicBezTo>
                    <a:pt x="4003" y="475"/>
                    <a:pt x="4052" y="466"/>
                    <a:pt x="4148" y="425"/>
                  </a:cubicBezTo>
                  <a:cubicBezTo>
                    <a:pt x="4244" y="384"/>
                    <a:pt x="4376" y="289"/>
                    <a:pt x="4436" y="253"/>
                  </a:cubicBezTo>
                </a:path>
              </a:pathLst>
            </a:custGeom>
            <a:noFill/>
            <a:ln w="38100" cap="flat" cmpd="sng">
              <a:solidFill>
                <a:srgbClr val="FF0000"/>
              </a:solidFill>
              <a:prstDash val="solid"/>
              <a:round/>
              <a:headEnd type="none" w="med" len="med"/>
              <a:tailEnd type="none" w="med" len="med"/>
            </a:ln>
            <a:effectLst/>
          </p:spPr>
          <p:txBody>
            <a:bodyPr/>
            <a:lstStyle/>
            <a:p>
              <a:endParaRPr lang="en-US"/>
            </a:p>
          </p:txBody>
        </p:sp>
        <p:sp>
          <p:nvSpPr>
            <p:cNvPr id="130059" name="Text Box 11"/>
            <p:cNvSpPr txBox="1">
              <a:spLocks noChangeArrowheads="1"/>
            </p:cNvSpPr>
            <p:nvPr/>
          </p:nvSpPr>
          <p:spPr bwMode="auto">
            <a:xfrm>
              <a:off x="938" y="1080"/>
              <a:ext cx="1263" cy="233"/>
            </a:xfrm>
            <a:prstGeom prst="rect">
              <a:avLst/>
            </a:prstGeom>
            <a:noFill/>
            <a:ln w="38100">
              <a:solidFill>
                <a:srgbClr val="FF0000"/>
              </a:solidFill>
              <a:miter lim="800000"/>
              <a:headEnd/>
              <a:tailEnd/>
            </a:ln>
            <a:effectLst/>
          </p:spPr>
          <p:txBody>
            <a:bodyPr wrap="none">
              <a:spAutoFit/>
            </a:bodyPr>
            <a:lstStyle/>
            <a:p>
              <a:r>
                <a:rPr lang="en-US">
                  <a:latin typeface="Times New Roman" pitchFamily="18" charset="0"/>
                </a:rPr>
                <a:t>Level of Resistance</a:t>
              </a:r>
            </a:p>
          </p:txBody>
        </p:sp>
      </p:grpSp>
      <p:grpSp>
        <p:nvGrpSpPr>
          <p:cNvPr id="4" name="Group 12"/>
          <p:cNvGrpSpPr>
            <a:grpSpLocks/>
          </p:cNvGrpSpPr>
          <p:nvPr/>
        </p:nvGrpSpPr>
        <p:grpSpPr bwMode="auto">
          <a:xfrm>
            <a:off x="2840038" y="1938338"/>
            <a:ext cx="7224712" cy="2774950"/>
            <a:chOff x="829" y="1221"/>
            <a:chExt cx="4551" cy="1748"/>
          </a:xfrm>
        </p:grpSpPr>
        <p:sp>
          <p:nvSpPr>
            <p:cNvPr id="130061" name="Freeform 13"/>
            <p:cNvSpPr>
              <a:spLocks/>
            </p:cNvSpPr>
            <p:nvPr/>
          </p:nvSpPr>
          <p:spPr bwMode="auto">
            <a:xfrm>
              <a:off x="829" y="1221"/>
              <a:ext cx="4551" cy="1550"/>
            </a:xfrm>
            <a:custGeom>
              <a:avLst/>
              <a:gdLst/>
              <a:ahLst/>
              <a:cxnLst>
                <a:cxn ang="0">
                  <a:pos x="44" y="1392"/>
                </a:cxn>
                <a:cxn ang="0">
                  <a:pos x="91" y="1371"/>
                </a:cxn>
                <a:cxn ang="0">
                  <a:pos x="587" y="883"/>
                </a:cxn>
                <a:cxn ang="0">
                  <a:pos x="870" y="1481"/>
                </a:cxn>
                <a:cxn ang="0">
                  <a:pos x="1631" y="1176"/>
                </a:cxn>
                <a:cxn ang="0">
                  <a:pos x="2359" y="1350"/>
                </a:cxn>
                <a:cxn ang="0">
                  <a:pos x="2551" y="855"/>
                </a:cxn>
                <a:cxn ang="0">
                  <a:pos x="3279" y="605"/>
                </a:cxn>
                <a:cxn ang="0">
                  <a:pos x="3975" y="72"/>
                </a:cxn>
                <a:cxn ang="0">
                  <a:pos x="4094" y="1040"/>
                </a:cxn>
                <a:cxn ang="0">
                  <a:pos x="4312" y="1376"/>
                </a:cxn>
                <a:cxn ang="0">
                  <a:pos x="4551" y="1550"/>
                </a:cxn>
              </a:cxnLst>
              <a:rect l="0" t="0" r="r" b="b"/>
              <a:pathLst>
                <a:path w="4551" h="1550">
                  <a:moveTo>
                    <a:pt x="44" y="1392"/>
                  </a:moveTo>
                  <a:cubicBezTo>
                    <a:pt x="52" y="1388"/>
                    <a:pt x="0" y="1456"/>
                    <a:pt x="91" y="1371"/>
                  </a:cubicBezTo>
                  <a:cubicBezTo>
                    <a:pt x="182" y="1286"/>
                    <a:pt x="457" y="865"/>
                    <a:pt x="587" y="883"/>
                  </a:cubicBezTo>
                  <a:cubicBezTo>
                    <a:pt x="717" y="901"/>
                    <a:pt x="696" y="1432"/>
                    <a:pt x="870" y="1481"/>
                  </a:cubicBezTo>
                  <a:cubicBezTo>
                    <a:pt x="1044" y="1530"/>
                    <a:pt x="1383" y="1198"/>
                    <a:pt x="1631" y="1176"/>
                  </a:cubicBezTo>
                  <a:cubicBezTo>
                    <a:pt x="1879" y="1154"/>
                    <a:pt x="2206" y="1403"/>
                    <a:pt x="2359" y="1350"/>
                  </a:cubicBezTo>
                  <a:cubicBezTo>
                    <a:pt x="2512" y="1297"/>
                    <a:pt x="2398" y="979"/>
                    <a:pt x="2551" y="855"/>
                  </a:cubicBezTo>
                  <a:cubicBezTo>
                    <a:pt x="2704" y="731"/>
                    <a:pt x="3042" y="735"/>
                    <a:pt x="3279" y="605"/>
                  </a:cubicBezTo>
                  <a:cubicBezTo>
                    <a:pt x="3516" y="475"/>
                    <a:pt x="3839" y="0"/>
                    <a:pt x="3975" y="72"/>
                  </a:cubicBezTo>
                  <a:cubicBezTo>
                    <a:pt x="4111" y="144"/>
                    <a:pt x="4038" y="823"/>
                    <a:pt x="4094" y="1040"/>
                  </a:cubicBezTo>
                  <a:cubicBezTo>
                    <a:pt x="4150" y="1257"/>
                    <a:pt x="4236" y="1291"/>
                    <a:pt x="4312" y="1376"/>
                  </a:cubicBezTo>
                  <a:cubicBezTo>
                    <a:pt x="4388" y="1461"/>
                    <a:pt x="4501" y="1514"/>
                    <a:pt x="4551" y="1550"/>
                  </a:cubicBezTo>
                </a:path>
              </a:pathLst>
            </a:custGeom>
            <a:noFill/>
            <a:ln w="38100" cap="flat" cmpd="sng">
              <a:solidFill>
                <a:schemeClr val="hlink"/>
              </a:solidFill>
              <a:prstDash val="solid"/>
              <a:round/>
              <a:headEnd type="none" w="med" len="med"/>
              <a:tailEnd type="none" w="med" len="med"/>
            </a:ln>
            <a:effectLst/>
          </p:spPr>
          <p:txBody>
            <a:bodyPr/>
            <a:lstStyle/>
            <a:p>
              <a:endParaRPr lang="en-US"/>
            </a:p>
          </p:txBody>
        </p:sp>
        <p:sp>
          <p:nvSpPr>
            <p:cNvPr id="130062" name="Text Box 14"/>
            <p:cNvSpPr txBox="1">
              <a:spLocks noChangeArrowheads="1"/>
            </p:cNvSpPr>
            <p:nvPr/>
          </p:nvSpPr>
          <p:spPr bwMode="auto">
            <a:xfrm>
              <a:off x="922" y="2736"/>
              <a:ext cx="1231" cy="233"/>
            </a:xfrm>
            <a:prstGeom prst="rect">
              <a:avLst/>
            </a:prstGeom>
            <a:noFill/>
            <a:ln w="38100">
              <a:solidFill>
                <a:schemeClr val="hlink"/>
              </a:solidFill>
              <a:miter lim="800000"/>
              <a:headEnd/>
              <a:tailEnd/>
            </a:ln>
            <a:effectLst/>
          </p:spPr>
          <p:txBody>
            <a:bodyPr wrap="none">
              <a:spAutoFit/>
            </a:bodyPr>
            <a:lstStyle/>
            <a:p>
              <a:r>
                <a:rPr lang="en-US">
                  <a:latin typeface="Times New Roman" pitchFamily="18" charset="0"/>
                </a:rPr>
                <a:t>Level of Challenge</a:t>
              </a:r>
            </a:p>
          </p:txBody>
        </p:sp>
      </p:grpSp>
      <p:grpSp>
        <p:nvGrpSpPr>
          <p:cNvPr id="5" name="Group 15"/>
          <p:cNvGrpSpPr>
            <a:grpSpLocks/>
          </p:cNvGrpSpPr>
          <p:nvPr/>
        </p:nvGrpSpPr>
        <p:grpSpPr bwMode="auto">
          <a:xfrm>
            <a:off x="2286000" y="1752600"/>
            <a:ext cx="7391400" cy="4267200"/>
            <a:chOff x="480" y="1104"/>
            <a:chExt cx="4656" cy="2688"/>
          </a:xfrm>
        </p:grpSpPr>
        <p:sp>
          <p:nvSpPr>
            <p:cNvPr id="130064" name="Line 16"/>
            <p:cNvSpPr>
              <a:spLocks noChangeShapeType="1"/>
            </p:cNvSpPr>
            <p:nvPr/>
          </p:nvSpPr>
          <p:spPr bwMode="auto">
            <a:xfrm>
              <a:off x="864" y="3312"/>
              <a:ext cx="4272" cy="0"/>
            </a:xfrm>
            <a:prstGeom prst="line">
              <a:avLst/>
            </a:prstGeom>
            <a:noFill/>
            <a:ln w="28575">
              <a:solidFill>
                <a:schemeClr val="tx1"/>
              </a:solidFill>
              <a:round/>
              <a:headEnd/>
              <a:tailEnd type="triangle" w="med" len="med"/>
            </a:ln>
            <a:effectLst/>
          </p:spPr>
          <p:txBody>
            <a:bodyPr/>
            <a:lstStyle/>
            <a:p>
              <a:endParaRPr lang="en-US"/>
            </a:p>
          </p:txBody>
        </p:sp>
        <p:sp>
          <p:nvSpPr>
            <p:cNvPr id="130065" name="Text Box 17"/>
            <p:cNvSpPr txBox="1">
              <a:spLocks noChangeArrowheads="1"/>
            </p:cNvSpPr>
            <p:nvPr/>
          </p:nvSpPr>
          <p:spPr bwMode="auto">
            <a:xfrm>
              <a:off x="2492" y="3388"/>
              <a:ext cx="724" cy="404"/>
            </a:xfrm>
            <a:prstGeom prst="rect">
              <a:avLst/>
            </a:prstGeom>
            <a:noFill/>
            <a:ln w="12700">
              <a:noFill/>
              <a:miter lim="800000"/>
              <a:headEnd/>
              <a:tailEnd/>
            </a:ln>
            <a:effectLst/>
          </p:spPr>
          <p:txBody>
            <a:bodyPr wrap="none">
              <a:spAutoFit/>
            </a:bodyPr>
            <a:lstStyle/>
            <a:p>
              <a:r>
                <a:rPr lang="en-US" sz="3600">
                  <a:latin typeface="Times New Roman" pitchFamily="18" charset="0"/>
                </a:rPr>
                <a:t>Time</a:t>
              </a:r>
            </a:p>
          </p:txBody>
        </p:sp>
        <p:sp>
          <p:nvSpPr>
            <p:cNvPr id="130066" name="Line 18"/>
            <p:cNvSpPr>
              <a:spLocks noChangeShapeType="1"/>
            </p:cNvSpPr>
            <p:nvPr/>
          </p:nvSpPr>
          <p:spPr bwMode="auto">
            <a:xfrm>
              <a:off x="864" y="1104"/>
              <a:ext cx="0" cy="2208"/>
            </a:xfrm>
            <a:prstGeom prst="line">
              <a:avLst/>
            </a:prstGeom>
            <a:noFill/>
            <a:ln w="28575">
              <a:solidFill>
                <a:schemeClr val="tx1"/>
              </a:solidFill>
              <a:round/>
              <a:headEnd/>
              <a:tailEnd/>
            </a:ln>
            <a:effectLst/>
          </p:spPr>
          <p:txBody>
            <a:bodyPr/>
            <a:lstStyle/>
            <a:p>
              <a:endParaRPr lang="en-US"/>
            </a:p>
          </p:txBody>
        </p:sp>
        <p:sp>
          <p:nvSpPr>
            <p:cNvPr id="130067" name="Text Box 19"/>
            <p:cNvSpPr txBox="1">
              <a:spLocks noChangeArrowheads="1"/>
            </p:cNvSpPr>
            <p:nvPr/>
          </p:nvSpPr>
          <p:spPr bwMode="auto">
            <a:xfrm rot="-5400000">
              <a:off x="5" y="1946"/>
              <a:ext cx="1238" cy="288"/>
            </a:xfrm>
            <a:prstGeom prst="rect">
              <a:avLst/>
            </a:prstGeom>
            <a:noFill/>
            <a:ln w="12700">
              <a:noFill/>
              <a:miter lim="800000"/>
              <a:headEnd/>
              <a:tailEnd/>
            </a:ln>
            <a:effectLst/>
          </p:spPr>
          <p:txBody>
            <a:bodyPr wrap="none">
              <a:spAutoFit/>
            </a:bodyPr>
            <a:lstStyle/>
            <a:p>
              <a:r>
                <a:rPr lang="en-US" sz="2400">
                  <a:latin typeface="Times New Roman" pitchFamily="18" charset="0"/>
                </a:rPr>
                <a:t>Relative Level</a:t>
              </a:r>
            </a:p>
          </p:txBody>
        </p:sp>
      </p:grpSp>
    </p:spTree>
    <p:custDataLst>
      <p:tags r:id="rId1"/>
    </p:custDataLst>
    <p:extLst>
      <p:ext uri="{BB962C8B-B14F-4D97-AF65-F5344CB8AC3E}">
        <p14:creationId xmlns:p14="http://schemas.microsoft.com/office/powerpoint/2010/main" val="3477823044"/>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0594" name="Object 2">
            <a:hlinkClick r:id="" action="ppaction://ole?verb=0"/>
          </p:cNvPr>
          <p:cNvGraphicFramePr>
            <a:graphicFrameLocks/>
          </p:cNvGraphicFramePr>
          <p:nvPr>
            <p:extLst>
              <p:ext uri="{D42A27DB-BD31-4B8C-83A1-F6EECF244321}">
                <p14:modId xmlns:p14="http://schemas.microsoft.com/office/powerpoint/2010/main" val="1487445349"/>
              </p:ext>
            </p:extLst>
          </p:nvPr>
        </p:nvGraphicFramePr>
        <p:xfrm>
          <a:off x="1818481" y="0"/>
          <a:ext cx="8361363" cy="6075363"/>
        </p:xfrm>
        <a:graphic>
          <a:graphicData uri="http://schemas.openxmlformats.org/presentationml/2006/ole">
            <mc:AlternateContent xmlns:mc="http://schemas.openxmlformats.org/markup-compatibility/2006">
              <mc:Choice xmlns:v="urn:schemas-microsoft-com:vml" Requires="v">
                <p:oleObj name="Chart" r:id="rId4" imgW="8248583" imgH="5972280" progId="MSGraph.Chart.8">
                  <p:embed followColorScheme="full"/>
                </p:oleObj>
              </mc:Choice>
              <mc:Fallback>
                <p:oleObj name="Chart" r:id="rId4" imgW="8248583" imgH="5972280" progId="MSGraph.Chart.8">
                  <p:embed followColorScheme="full"/>
                  <p:pic>
                    <p:nvPicPr>
                      <p:cNvPr id="0" name=""/>
                      <p:cNvPicPr>
                        <a:picLocks noChangeArrowheads="1"/>
                      </p:cNvPicPr>
                      <p:nvPr/>
                    </p:nvPicPr>
                    <p:blipFill>
                      <a:blip r:embed="rId5"/>
                      <a:srcRect/>
                      <a:stretch>
                        <a:fillRect/>
                      </a:stretch>
                    </p:blipFill>
                    <p:spPr bwMode="auto">
                      <a:xfrm>
                        <a:off x="1818481" y="0"/>
                        <a:ext cx="8361363" cy="6075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0595" name="Line 3"/>
          <p:cNvSpPr>
            <a:spLocks noChangeShapeType="1"/>
          </p:cNvSpPr>
          <p:nvPr/>
        </p:nvSpPr>
        <p:spPr bwMode="auto">
          <a:xfrm flipV="1">
            <a:off x="5873932" y="1733550"/>
            <a:ext cx="0" cy="3429000"/>
          </a:xfrm>
          <a:prstGeom prst="line">
            <a:avLst/>
          </a:prstGeom>
          <a:noFill/>
          <a:ln w="38100">
            <a:solidFill>
              <a:schemeClr val="tx1"/>
            </a:solidFill>
            <a:round/>
            <a:headEnd/>
            <a:tailEnd/>
          </a:ln>
          <a:effectLst/>
        </p:spPr>
        <p:txBody>
          <a:bodyPr wrap="none" anchor="ctr"/>
          <a:lstStyle/>
          <a:p>
            <a:endParaRPr lang="en-US"/>
          </a:p>
        </p:txBody>
      </p:sp>
      <p:sp>
        <p:nvSpPr>
          <p:cNvPr id="110596" name="Rectangle 4"/>
          <p:cNvSpPr>
            <a:spLocks noChangeArrowheads="1"/>
          </p:cNvSpPr>
          <p:nvPr/>
        </p:nvSpPr>
        <p:spPr bwMode="auto">
          <a:xfrm>
            <a:off x="6754813" y="1314450"/>
            <a:ext cx="1935162" cy="406400"/>
          </a:xfrm>
          <a:prstGeom prst="rect">
            <a:avLst/>
          </a:prstGeom>
          <a:noFill/>
          <a:ln w="12700">
            <a:noFill/>
            <a:miter lim="800000"/>
            <a:headEnd/>
            <a:tailEnd/>
          </a:ln>
          <a:effectLst/>
        </p:spPr>
        <p:txBody>
          <a:bodyPr wrap="none" lIns="90488" tIns="44450" rIns="90488" bIns="44450">
            <a:spAutoFit/>
          </a:bodyPr>
          <a:lstStyle/>
          <a:p>
            <a:r>
              <a:rPr lang="en-US" sz="2000" b="1">
                <a:latin typeface="Times New Roman" pitchFamily="18" charset="0"/>
              </a:rPr>
              <a:t>Challenge Level</a:t>
            </a:r>
          </a:p>
        </p:txBody>
      </p:sp>
      <p:sp>
        <p:nvSpPr>
          <p:cNvPr id="110597" name="Rectangle 5"/>
          <p:cNvSpPr>
            <a:spLocks noChangeArrowheads="1"/>
          </p:cNvSpPr>
          <p:nvPr/>
        </p:nvSpPr>
        <p:spPr bwMode="auto">
          <a:xfrm>
            <a:off x="4349931" y="3371850"/>
            <a:ext cx="1524001" cy="397545"/>
          </a:xfrm>
          <a:prstGeom prst="rect">
            <a:avLst/>
          </a:prstGeom>
          <a:noFill/>
          <a:ln w="12700">
            <a:noFill/>
            <a:miter lim="800000"/>
            <a:headEnd/>
            <a:tailEnd/>
          </a:ln>
          <a:effectLst/>
        </p:spPr>
        <p:txBody>
          <a:bodyPr wrap="square" lIns="90488" tIns="44450" rIns="90488" bIns="44450">
            <a:spAutoFit/>
          </a:bodyPr>
          <a:lstStyle/>
          <a:p>
            <a:r>
              <a:rPr lang="en-US" sz="2000" b="1" dirty="0">
                <a:solidFill>
                  <a:schemeClr val="bg1"/>
                </a:solidFill>
                <a:latin typeface="Times New Roman" pitchFamily="18" charset="0"/>
              </a:rPr>
              <a:t>Susceptible</a:t>
            </a:r>
          </a:p>
        </p:txBody>
      </p:sp>
      <p:sp>
        <p:nvSpPr>
          <p:cNvPr id="110598" name="Rectangle 6"/>
          <p:cNvSpPr>
            <a:spLocks noChangeArrowheads="1"/>
          </p:cNvSpPr>
          <p:nvPr/>
        </p:nvSpPr>
        <p:spPr bwMode="auto">
          <a:xfrm>
            <a:off x="6096000" y="3448050"/>
            <a:ext cx="1850265" cy="705321"/>
          </a:xfrm>
          <a:prstGeom prst="rect">
            <a:avLst/>
          </a:prstGeom>
          <a:noFill/>
          <a:ln w="12700">
            <a:noFill/>
            <a:miter lim="800000"/>
            <a:headEnd/>
            <a:tailEnd/>
          </a:ln>
          <a:effectLst/>
        </p:spPr>
        <p:txBody>
          <a:bodyPr wrap="square" lIns="90488" tIns="44450" rIns="90488" bIns="44450">
            <a:spAutoFit/>
          </a:bodyPr>
          <a:lstStyle/>
          <a:p>
            <a:r>
              <a:rPr lang="en-US" sz="2000" b="1" dirty="0">
                <a:solidFill>
                  <a:schemeClr val="bg1"/>
                </a:solidFill>
                <a:latin typeface="Times New Roman" pitchFamily="18" charset="0"/>
              </a:rPr>
              <a:t>Non-Susceptible</a:t>
            </a:r>
          </a:p>
        </p:txBody>
      </p:sp>
      <p:sp>
        <p:nvSpPr>
          <p:cNvPr id="110599" name="Line 7"/>
          <p:cNvSpPr>
            <a:spLocks noChangeShapeType="1"/>
          </p:cNvSpPr>
          <p:nvPr/>
        </p:nvSpPr>
        <p:spPr bwMode="auto">
          <a:xfrm flipH="1">
            <a:off x="6161088" y="1690688"/>
            <a:ext cx="785812" cy="354012"/>
          </a:xfrm>
          <a:prstGeom prst="line">
            <a:avLst/>
          </a:prstGeom>
          <a:noFill/>
          <a:ln w="12700">
            <a:solidFill>
              <a:schemeClr val="tx1"/>
            </a:solidFill>
            <a:round/>
            <a:headEnd/>
            <a:tailEnd type="triangle" w="med" len="med"/>
          </a:ln>
          <a:effectLst/>
        </p:spPr>
        <p:txBody>
          <a:bodyPr wrap="none" anchor="ctr"/>
          <a:lstStyle/>
          <a:p>
            <a:endParaRPr lang="en-US"/>
          </a:p>
        </p:txBody>
      </p:sp>
    </p:spTree>
    <p:custDataLst>
      <p:tags r:id="rId1"/>
    </p:custDataLst>
    <p:extLst>
      <p:ext uri="{BB962C8B-B14F-4D97-AF65-F5344CB8AC3E}">
        <p14:creationId xmlns:p14="http://schemas.microsoft.com/office/powerpoint/2010/main" val="333835447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6738" name="Object 2">
            <a:hlinkClick r:id="" action="ppaction://ole?verb=0"/>
          </p:cNvPr>
          <p:cNvGraphicFramePr>
            <a:graphicFrameLocks/>
          </p:cNvGraphicFramePr>
          <p:nvPr>
            <p:extLst>
              <p:ext uri="{D42A27DB-BD31-4B8C-83A1-F6EECF244321}">
                <p14:modId xmlns:p14="http://schemas.microsoft.com/office/powerpoint/2010/main" val="2445724524"/>
              </p:ext>
            </p:extLst>
          </p:nvPr>
        </p:nvGraphicFramePr>
        <p:xfrm>
          <a:off x="1545432" y="123826"/>
          <a:ext cx="9078912" cy="6049963"/>
        </p:xfrm>
        <a:graphic>
          <a:graphicData uri="http://schemas.openxmlformats.org/presentationml/2006/ole">
            <mc:AlternateContent xmlns:mc="http://schemas.openxmlformats.org/markup-compatibility/2006">
              <mc:Choice xmlns:v="urn:schemas-microsoft-com:vml" Requires="v">
                <p:oleObj name="Chart" r:id="rId4" imgW="9086750" imgH="6048402" progId="MSGraph.Chart.8">
                  <p:embed followColorScheme="full"/>
                </p:oleObj>
              </mc:Choice>
              <mc:Fallback>
                <p:oleObj name="Chart" r:id="rId4" imgW="9086750" imgH="6048402" progId="MSGraph.Chart.8">
                  <p:embed followColorScheme="full"/>
                  <p:pic>
                    <p:nvPicPr>
                      <p:cNvPr id="0" name=""/>
                      <p:cNvPicPr>
                        <a:picLocks noChangeArrowheads="1"/>
                      </p:cNvPicPr>
                      <p:nvPr/>
                    </p:nvPicPr>
                    <p:blipFill>
                      <a:blip r:embed="rId5"/>
                      <a:srcRect/>
                      <a:stretch>
                        <a:fillRect/>
                      </a:stretch>
                    </p:blipFill>
                    <p:spPr bwMode="auto">
                      <a:xfrm>
                        <a:off x="1545432" y="123826"/>
                        <a:ext cx="9078912" cy="6049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6739" name="Line 3"/>
          <p:cNvSpPr>
            <a:spLocks noChangeShapeType="1"/>
          </p:cNvSpPr>
          <p:nvPr/>
        </p:nvSpPr>
        <p:spPr bwMode="auto">
          <a:xfrm flipV="1">
            <a:off x="6084888" y="2052638"/>
            <a:ext cx="0" cy="3681412"/>
          </a:xfrm>
          <a:prstGeom prst="line">
            <a:avLst/>
          </a:prstGeom>
          <a:noFill/>
          <a:ln w="38100">
            <a:solidFill>
              <a:schemeClr val="tx1"/>
            </a:solidFill>
            <a:round/>
            <a:headEnd/>
            <a:tailEnd/>
          </a:ln>
          <a:effectLst/>
        </p:spPr>
        <p:txBody>
          <a:bodyPr wrap="none" anchor="ctr"/>
          <a:lstStyle/>
          <a:p>
            <a:endParaRPr lang="en-US"/>
          </a:p>
        </p:txBody>
      </p:sp>
      <p:sp>
        <p:nvSpPr>
          <p:cNvPr id="116740" name="Rectangle 4"/>
          <p:cNvSpPr>
            <a:spLocks noChangeArrowheads="1"/>
          </p:cNvSpPr>
          <p:nvPr/>
        </p:nvSpPr>
        <p:spPr bwMode="auto">
          <a:xfrm>
            <a:off x="5225143" y="862149"/>
            <a:ext cx="1959428" cy="397545"/>
          </a:xfrm>
          <a:prstGeom prst="rect">
            <a:avLst/>
          </a:prstGeom>
          <a:noFill/>
          <a:ln w="12700">
            <a:noFill/>
            <a:miter lim="800000"/>
            <a:headEnd/>
            <a:tailEnd/>
          </a:ln>
          <a:effectLst/>
        </p:spPr>
        <p:txBody>
          <a:bodyPr wrap="square" lIns="90488" tIns="44450" rIns="90488" bIns="44450">
            <a:spAutoFit/>
          </a:bodyPr>
          <a:lstStyle/>
          <a:p>
            <a:r>
              <a:rPr lang="en-US" sz="2000" b="1" dirty="0">
                <a:latin typeface="Times New Roman" pitchFamily="18" charset="0"/>
              </a:rPr>
              <a:t>Challenge Level</a:t>
            </a:r>
          </a:p>
        </p:txBody>
      </p:sp>
      <p:sp>
        <p:nvSpPr>
          <p:cNvPr id="116741" name="Rectangle 5"/>
          <p:cNvSpPr>
            <a:spLocks noChangeArrowheads="1"/>
          </p:cNvSpPr>
          <p:nvPr/>
        </p:nvSpPr>
        <p:spPr bwMode="auto">
          <a:xfrm>
            <a:off x="4011614" y="4438650"/>
            <a:ext cx="1419225" cy="406400"/>
          </a:xfrm>
          <a:prstGeom prst="rect">
            <a:avLst/>
          </a:prstGeom>
          <a:noFill/>
          <a:ln w="12700">
            <a:noFill/>
            <a:miter lim="800000"/>
            <a:headEnd/>
            <a:tailEnd/>
          </a:ln>
          <a:effectLst/>
        </p:spPr>
        <p:txBody>
          <a:bodyPr wrap="none" lIns="90488" tIns="44450" rIns="90488" bIns="44450">
            <a:spAutoFit/>
          </a:bodyPr>
          <a:lstStyle/>
          <a:p>
            <a:r>
              <a:rPr lang="en-US" sz="2000" b="1" dirty="0">
                <a:solidFill>
                  <a:schemeClr val="bg1"/>
                </a:solidFill>
                <a:latin typeface="Times New Roman" pitchFamily="18" charset="0"/>
              </a:rPr>
              <a:t>Susceptible</a:t>
            </a:r>
          </a:p>
        </p:txBody>
      </p:sp>
      <p:sp>
        <p:nvSpPr>
          <p:cNvPr id="116742" name="Rectangle 6"/>
          <p:cNvSpPr>
            <a:spLocks noChangeArrowheads="1"/>
          </p:cNvSpPr>
          <p:nvPr/>
        </p:nvSpPr>
        <p:spPr bwMode="auto">
          <a:xfrm>
            <a:off x="6602413" y="4438650"/>
            <a:ext cx="1955800" cy="406400"/>
          </a:xfrm>
          <a:prstGeom prst="rect">
            <a:avLst/>
          </a:prstGeom>
          <a:noFill/>
          <a:ln w="12700">
            <a:noFill/>
            <a:miter lim="800000"/>
            <a:headEnd/>
            <a:tailEnd/>
          </a:ln>
          <a:effectLst/>
        </p:spPr>
        <p:txBody>
          <a:bodyPr wrap="none" lIns="90488" tIns="44450" rIns="90488" bIns="44450">
            <a:spAutoFit/>
          </a:bodyPr>
          <a:lstStyle/>
          <a:p>
            <a:r>
              <a:rPr lang="en-US" sz="2000" b="1" dirty="0">
                <a:solidFill>
                  <a:schemeClr val="bg1"/>
                </a:solidFill>
                <a:latin typeface="Times New Roman" pitchFamily="18" charset="0"/>
              </a:rPr>
              <a:t>Non-Susceptible</a:t>
            </a:r>
          </a:p>
        </p:txBody>
      </p:sp>
      <p:sp>
        <p:nvSpPr>
          <p:cNvPr id="116743" name="Line 7"/>
          <p:cNvSpPr>
            <a:spLocks noChangeShapeType="1"/>
          </p:cNvSpPr>
          <p:nvPr/>
        </p:nvSpPr>
        <p:spPr bwMode="auto">
          <a:xfrm flipH="1">
            <a:off x="6084888" y="1690688"/>
            <a:ext cx="938212" cy="887412"/>
          </a:xfrm>
          <a:prstGeom prst="line">
            <a:avLst/>
          </a:prstGeom>
          <a:noFill/>
          <a:ln w="12700">
            <a:solidFill>
              <a:schemeClr val="tx1"/>
            </a:solidFill>
            <a:round/>
            <a:headEnd/>
            <a:tailEnd type="triangle" w="med" len="med"/>
          </a:ln>
          <a:effectLst/>
        </p:spPr>
        <p:txBody>
          <a:bodyPr wrap="none" anchor="ctr"/>
          <a:lstStyle/>
          <a:p>
            <a:endParaRPr lang="en-US"/>
          </a:p>
        </p:txBody>
      </p:sp>
      <p:sp>
        <p:nvSpPr>
          <p:cNvPr id="116744" name="Rectangle 8"/>
          <p:cNvSpPr>
            <a:spLocks noChangeArrowheads="1"/>
          </p:cNvSpPr>
          <p:nvPr/>
        </p:nvSpPr>
        <p:spPr bwMode="auto">
          <a:xfrm>
            <a:off x="2716214" y="2403475"/>
            <a:ext cx="2054225" cy="363538"/>
          </a:xfrm>
          <a:prstGeom prst="rect">
            <a:avLst/>
          </a:prstGeom>
          <a:noFill/>
          <a:ln w="12700">
            <a:noFill/>
            <a:miter lim="800000"/>
            <a:headEnd/>
            <a:tailEnd/>
          </a:ln>
          <a:effectLst/>
        </p:spPr>
        <p:txBody>
          <a:bodyPr wrap="none" lIns="90488" tIns="44450" rIns="90488" bIns="44450">
            <a:spAutoFit/>
          </a:bodyPr>
          <a:lstStyle/>
          <a:p>
            <a:r>
              <a:rPr lang="en-US" b="1" u="sng">
                <a:solidFill>
                  <a:schemeClr val="accent2"/>
                </a:solidFill>
                <a:latin typeface="Times New Roman" pitchFamily="18" charset="0"/>
              </a:rPr>
              <a:t>Before Vaccination</a:t>
            </a:r>
          </a:p>
        </p:txBody>
      </p:sp>
      <p:sp>
        <p:nvSpPr>
          <p:cNvPr id="116745" name="Rectangle 9"/>
          <p:cNvSpPr>
            <a:spLocks noChangeArrowheads="1"/>
          </p:cNvSpPr>
          <p:nvPr/>
        </p:nvSpPr>
        <p:spPr bwMode="auto">
          <a:xfrm>
            <a:off x="8278814" y="2403475"/>
            <a:ext cx="1927225" cy="363538"/>
          </a:xfrm>
          <a:prstGeom prst="rect">
            <a:avLst/>
          </a:prstGeom>
          <a:noFill/>
          <a:ln w="12700">
            <a:noFill/>
            <a:miter lim="800000"/>
            <a:headEnd/>
            <a:tailEnd/>
          </a:ln>
          <a:effectLst/>
        </p:spPr>
        <p:txBody>
          <a:bodyPr wrap="none" lIns="90488" tIns="44450" rIns="90488" bIns="44450">
            <a:spAutoFit/>
          </a:bodyPr>
          <a:lstStyle/>
          <a:p>
            <a:r>
              <a:rPr lang="en-US" b="1" u="sng">
                <a:solidFill>
                  <a:schemeClr val="accent2"/>
                </a:solidFill>
                <a:latin typeface="Times New Roman" pitchFamily="18" charset="0"/>
              </a:rPr>
              <a:t>After Vaccination</a:t>
            </a:r>
          </a:p>
        </p:txBody>
      </p:sp>
    </p:spTree>
    <p:custDataLst>
      <p:tags r:id="rId1"/>
    </p:custDataLst>
    <p:extLst>
      <p:ext uri="{BB962C8B-B14F-4D97-AF65-F5344CB8AC3E}">
        <p14:creationId xmlns:p14="http://schemas.microsoft.com/office/powerpoint/2010/main" val="1525536803"/>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DELIMITERS" val="3.1"/>
</p:tagLst>
</file>

<file path=ppt/tags/tag2.xml><?xml version="1.0" encoding="utf-8"?>
<p:tagLst xmlns:a="http://schemas.openxmlformats.org/drawingml/2006/main" xmlns:r="http://schemas.openxmlformats.org/officeDocument/2006/relationships" xmlns:p="http://schemas.openxmlformats.org/presentationml/2006/main">
  <p:tag name="DELIMITERS" val="3.1"/>
</p:tagLst>
</file>

<file path=ppt/tags/tag3.xml><?xml version="1.0" encoding="utf-8"?>
<p:tagLst xmlns:a="http://schemas.openxmlformats.org/drawingml/2006/main" xmlns:r="http://schemas.openxmlformats.org/officeDocument/2006/relationships" xmlns:p="http://schemas.openxmlformats.org/presentationml/2006/main">
  <p:tag name="DELIMITERS" val="3.1"/>
</p:tagLst>
</file>

<file path=ppt/theme/theme1.xml><?xml version="1.0" encoding="utf-8"?>
<a:theme xmlns:a="http://schemas.openxmlformats.org/drawingml/2006/main" name="Blank Presentation">
  <a:themeElements>
    <a:clrScheme name="Blank Presentation 13">
      <a:dk1>
        <a:srgbClr val="882345"/>
      </a:dk1>
      <a:lt1>
        <a:srgbClr val="FFFFFF"/>
      </a:lt1>
      <a:dk2>
        <a:srgbClr val="4C5CC5"/>
      </a:dk2>
      <a:lt2>
        <a:srgbClr val="EAAB00"/>
      </a:lt2>
      <a:accent1>
        <a:srgbClr val="006265"/>
      </a:accent1>
      <a:accent2>
        <a:srgbClr val="BD4F19"/>
      </a:accent2>
      <a:accent3>
        <a:srgbClr val="FFFFFF"/>
      </a:accent3>
      <a:accent4>
        <a:srgbClr val="731C3A"/>
      </a:accent4>
      <a:accent5>
        <a:srgbClr val="AAB7B8"/>
      </a:accent5>
      <a:accent6>
        <a:srgbClr val="AB4716"/>
      </a:accent6>
      <a:hlink>
        <a:srgbClr val="80379B"/>
      </a:hlink>
      <a:folHlink>
        <a:srgbClr val="DF7A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pitchFamily="-46"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pitchFamily="-46"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882345"/>
        </a:dk1>
        <a:lt1>
          <a:srgbClr val="FFFFFF"/>
        </a:lt1>
        <a:dk2>
          <a:srgbClr val="4C5CC5"/>
        </a:dk2>
        <a:lt2>
          <a:srgbClr val="EAAB00"/>
        </a:lt2>
        <a:accent1>
          <a:srgbClr val="006265"/>
        </a:accent1>
        <a:accent2>
          <a:srgbClr val="BD4F19"/>
        </a:accent2>
        <a:accent3>
          <a:srgbClr val="FFFFFF"/>
        </a:accent3>
        <a:accent4>
          <a:srgbClr val="731C3A"/>
        </a:accent4>
        <a:accent5>
          <a:srgbClr val="AAB7B8"/>
        </a:accent5>
        <a:accent6>
          <a:srgbClr val="AB4716"/>
        </a:accent6>
        <a:hlink>
          <a:srgbClr val="80379B"/>
        </a:hlink>
        <a:folHlink>
          <a:srgbClr val="DF7A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543</TotalTime>
  <Words>1145</Words>
  <Application>Microsoft Office PowerPoint</Application>
  <PresentationFormat>Widescreen</PresentationFormat>
  <Paragraphs>158</Paragraphs>
  <Slides>22</Slides>
  <Notes>5</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9" baseType="lpstr">
      <vt:lpstr>Arial</vt:lpstr>
      <vt:lpstr>Arial Black</vt:lpstr>
      <vt:lpstr>Calibri</vt:lpstr>
      <vt:lpstr>Times New Roman</vt:lpstr>
      <vt:lpstr>Wingdings</vt:lpstr>
      <vt:lpstr>Blank Presentation</vt:lpstr>
      <vt:lpstr>Chart</vt:lpstr>
      <vt:lpstr>Cattle Vaccinology Basics</vt:lpstr>
      <vt:lpstr>Innate Immune Response</vt:lpstr>
      <vt:lpstr>Innate Immune System</vt:lpstr>
      <vt:lpstr>Acquired or “Adaptive” Immune Defenses</vt:lpstr>
      <vt:lpstr>Immunity</vt:lpstr>
      <vt:lpstr>Vaccination  Vaccines protect populations by protecting individuals, but are limited in their ability to protect an individual in an unprotected population.  </vt:lpstr>
      <vt:lpstr>PowerPoint Presentation</vt:lpstr>
      <vt:lpstr>PowerPoint Presentation</vt:lpstr>
      <vt:lpstr>PowerPoint Presentation</vt:lpstr>
      <vt:lpstr>Developing Immunity in Calves</vt:lpstr>
      <vt:lpstr>Vaccination </vt:lpstr>
      <vt:lpstr>Vaccine Types</vt:lpstr>
      <vt:lpstr>Vaccine Types- Hybrid</vt:lpstr>
      <vt:lpstr> Intranasal vaccine</vt:lpstr>
      <vt:lpstr>Vaccine Types</vt:lpstr>
      <vt:lpstr>Vaccination</vt:lpstr>
      <vt:lpstr>Vaccination</vt:lpstr>
      <vt:lpstr>Vaccination</vt:lpstr>
      <vt:lpstr>Vaccination</vt:lpstr>
      <vt:lpstr>Vaccination</vt:lpstr>
      <vt:lpstr>Summary</vt:lpstr>
      <vt:lpstr>QUESTIONS ??</vt:lpstr>
    </vt:vector>
  </TitlesOfParts>
  <Company>NMSU-ACES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Immunity and Vaccination</dc:title>
  <dc:creator>Wenzel, John</dc:creator>
  <cp:lastModifiedBy>Abby O'Connor</cp:lastModifiedBy>
  <cp:revision>42</cp:revision>
  <dcterms:created xsi:type="dcterms:W3CDTF">2015-06-23T20:54:00Z</dcterms:created>
  <dcterms:modified xsi:type="dcterms:W3CDTF">2025-12-01T15:05:59Z</dcterms:modified>
</cp:coreProperties>
</file>