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</p:sldMasterIdLst>
  <p:sldIdLst>
    <p:sldId id="256" r:id="rId4"/>
    <p:sldId id="276" r:id="rId5"/>
    <p:sldId id="257" r:id="rId6"/>
    <p:sldId id="277" r:id="rId7"/>
    <p:sldId id="278" r:id="rId8"/>
    <p:sldId id="279" r:id="rId9"/>
    <p:sldId id="280" r:id="rId10"/>
    <p:sldId id="281" r:id="rId11"/>
    <p:sldId id="282" r:id="rId12"/>
    <p:sldId id="52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82152-6930-16F3-8813-86BE8D0EC5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7265DD-16E9-8792-3D7F-AF17415AF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3A651-FE1B-6BF1-6B8E-7317D994F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197F6-8FFA-3272-76C8-D940E4F7A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85116-2307-3E99-FC5F-5898D41AA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08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3EF8B-242F-48AE-2BB8-91567928B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BAE51E-B460-AF5C-FD56-51E22F419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9ECA2-2C4F-971E-CD33-D8C11B627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E10C9-4DDD-42C3-BC98-25564288A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F46BB-117B-F30C-5A58-0B5340385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51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84095E-A4B4-B75A-D503-A44AB01FA2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0714E9-66B7-7EA4-FC23-DF9AF2027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BAEA7-8F55-5E9B-8180-A954F124C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C586E-2BC5-D264-D304-F1FB90605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F9EBF-2423-82E9-CE2A-D20F224F9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55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4EEA5-ED9C-4125-93EF-EB912D60FAB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760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74225-06B7-4889-BEDD-60521C967A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286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636D6-1ACA-4503-B6A0-5711B5B4B38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504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7D0B0-B462-4322-88F0-09570A0CB2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217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014F7-9B3F-4CCE-AD59-23DFEE288F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419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88513-B0C5-4148-BF3C-8B60E68787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838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BC9CE-B9B0-4436-8CF1-090DF983427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3342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6974C-696D-474E-8975-0D1B7D9EDCB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39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B5A74-1579-3F05-7863-F76C7BFE9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BA40B-01AF-751C-D315-F27D5E3F7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EB5CE-1CB6-0B8F-C97E-AA49AFE40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A2A3-434F-78C9-07A4-4390956D7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9D6E-57DC-B174-F0A4-2558DDFC5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7016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82F1B-D046-46B0-B248-2ADE0FD4B3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563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9C985-2E3F-41F9-8C49-77ACD62985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3017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90AFB-4C08-4312-8A05-4D16256EAA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7431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629A5-F058-48F2-ADAC-1775B4C34A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5135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22AAA-04E2-4AF6-9573-86C81F548F2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4746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96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831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498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5628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0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D7A41-E958-3A2A-059F-05608D4DA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B5080-0971-59DA-1ABD-1BD27B402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E6CEC-2FE7-0023-C152-34C0CCB4A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39488-C888-8A18-B044-94982C052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D475B-F0C0-5151-E36B-99095C80A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508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454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51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829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403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118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74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EE1DE-D04A-E6AD-0C1D-EAA64CA88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1B314-DAB0-E840-6992-4EB6AC0332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8382E-6929-E4F2-FAA7-2E67F5971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A0BD50-2223-EC11-F78A-FC427D03B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45ED9-D808-B5CB-6CA4-828460075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71E441-67F2-CF43-F104-164F8E6F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371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ADC6D-CE79-7D4A-C184-78A711FCF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34A12-CEEC-D314-6D4C-B0BBD2283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56126-373B-9977-584A-C9E51705AA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46A743-1228-F62D-EFB6-FDC6FA8EDC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10B578-F132-A89C-58E3-E53151580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2D0C79-5B25-0313-17EB-ACC888D51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625C2F-B0F5-3261-C4DA-5BD4E199F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DB3B44-F395-3F93-6175-B23A4ACB3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8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48D84-EBC5-7303-7A5E-4A1946BE5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1EDEEB-232B-48D3-DBE7-FE960EE49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426FF2-9962-6907-68BC-B61A2DCE6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94B5BE-43AA-004E-6A93-009C620B2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5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B156F3-FE22-C30E-3892-FABB39160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957331-84D7-4F08-1904-ABA68CA7A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419C1-A2D1-4DA0-A73E-34D7480A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8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C9F0C-EDF6-4A80-8C2F-E9BDE094F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09A4A-6F37-535A-82AD-2E8DF2054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997B7A-EB60-8CE4-886E-1FB18D7B6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5D4593-4BB6-E1F1-9D0D-9877C85D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8A661-399A-2F91-BD5B-EBBAE8F0B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98412-CC5E-6ECD-0555-B1110A259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4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754CC-DA84-3496-84A7-A7BBCB6F2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0FD4F4-2924-91F6-45CE-987FFEF7C5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263EE6-DE0B-74A8-E79B-85279CA60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EC57C-B8A3-9113-455C-C507ECEC3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0EC3D7-C89E-570F-E5C1-B97A66CB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DFA074-72A4-38CC-E107-A4FCA2D6E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2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0B4DE1-1E8F-F110-A762-C61923590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8EC9C-6A88-B80A-F4E4-64C5AAF9D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82804-63F4-86CF-ED73-92ABBD938F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79FE0F-69EF-4CED-A7F5-BA1AC08C9450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6903C-4E22-466A-F007-EB4EA79DC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AC7D4-2517-BFE5-F9C6-073FB94159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021C77-4B54-4AB3-A7E2-3EAD736A1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14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BE2519-8CAF-4C8A-9891-E132A62BE53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934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45D05-878A-4C0F-8D3B-00D06D16D26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7C9CE-0B42-49AE-A7F4-0059CD8DA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6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12E816-4F60-FCE1-D253-46F9B676D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Building Immunity to Fight Disease</a:t>
            </a:r>
            <a:br>
              <a:rPr lang="en-US" sz="4800">
                <a:solidFill>
                  <a:srgbClr val="FFFFFF"/>
                </a:solidFill>
              </a:rPr>
            </a:br>
            <a:r>
              <a:rPr lang="en-US" sz="4800">
                <a:solidFill>
                  <a:srgbClr val="FFFFFF"/>
                </a:solidFill>
              </a:rPr>
              <a:t>Update on Current Vaccine Protocols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CD8A3A-5B27-A7B6-FCB1-6C7C8208B9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US" sz="2000">
                <a:solidFill>
                  <a:srgbClr val="FFFFFF"/>
                </a:solidFill>
              </a:rPr>
              <a:t>JP Pollreisz, DVM</a:t>
            </a:r>
          </a:p>
          <a:p>
            <a:pPr algn="r"/>
            <a:r>
              <a:rPr lang="en-US" sz="2000">
                <a:solidFill>
                  <a:srgbClr val="FFFFFF"/>
                </a:solidFill>
              </a:rPr>
              <a:t>Zoetis</a:t>
            </a:r>
          </a:p>
          <a:p>
            <a:pPr algn="r"/>
            <a:r>
              <a:rPr lang="en-US" sz="2000">
                <a:solidFill>
                  <a:srgbClr val="FFFFFF"/>
                </a:solidFill>
              </a:rPr>
              <a:t>December 2025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67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302BCF-FB9E-4E11-8E1A-C54DA3B5F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9900" y="838201"/>
            <a:ext cx="6172200" cy="1082279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THANKS!</a:t>
            </a:r>
            <a:br>
              <a:rPr lang="en-US" sz="4900" dirty="0"/>
            </a:br>
            <a:br>
              <a:rPr lang="en-US" dirty="0"/>
            </a:br>
            <a:r>
              <a:rPr lang="en-US" dirty="0"/>
              <a:t>“JP” Pollreisz, DVM</a:t>
            </a:r>
            <a:br>
              <a:rPr lang="en-US" dirty="0"/>
            </a:br>
            <a:r>
              <a:rPr lang="en-US" dirty="0"/>
              <a:t>(806) 654-7284</a:t>
            </a:r>
            <a:br>
              <a:rPr lang="en-US" dirty="0"/>
            </a:br>
            <a:r>
              <a:rPr lang="en-US" dirty="0"/>
              <a:t>john.pollreisz@zoetis.com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3CDD3A4-660F-4E87-8461-B5F88B15D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3028951"/>
            <a:ext cx="5334000" cy="3448049"/>
          </a:xfrm>
        </p:spPr>
      </p:pic>
    </p:spTree>
    <p:extLst>
      <p:ext uri="{BB962C8B-B14F-4D97-AF65-F5344CB8AC3E}">
        <p14:creationId xmlns:p14="http://schemas.microsoft.com/office/powerpoint/2010/main" val="1418730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284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54283" name="Rectangle 54282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4000" kern="1200" dirty="0">
                <a:solidFill>
                  <a:schemeClr val="tx1"/>
                </a:solidFill>
              </a:rPr>
              <a:t>Mama Sets the Stage!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sz="half" idx="1"/>
          </p:nvPr>
        </p:nvSpPr>
        <p:spPr>
          <a:xfrm>
            <a:off x="761802" y="1974716"/>
            <a:ext cx="4646905" cy="43816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b="1" i="1" kern="1200" dirty="0"/>
              <a:t>Cows</a:t>
            </a:r>
            <a:r>
              <a:rPr lang="en-US" altLang="en-US" kern="1200" dirty="0"/>
              <a:t> provide immunity to </a:t>
            </a:r>
            <a:r>
              <a:rPr lang="en-US" altLang="en-US" b="1" i="1" kern="1200" dirty="0"/>
              <a:t>calves</a:t>
            </a:r>
            <a:r>
              <a:rPr lang="en-US" altLang="en-US" kern="1200" dirty="0"/>
              <a:t> and set stage for calf’s own resistance</a:t>
            </a:r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b="1" i="1" kern="1200" dirty="0"/>
              <a:t>Fetal programming</a:t>
            </a:r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kern="1200" dirty="0"/>
              <a:t>Can also be source of ongoing disease</a:t>
            </a:r>
          </a:p>
          <a:p>
            <a:pPr indent="-2286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b="1" i="1" kern="1200" dirty="0"/>
              <a:t>“If you’re having problems with calves, look at the cows!”</a:t>
            </a:r>
          </a:p>
        </p:txBody>
      </p:sp>
      <p:pic>
        <p:nvPicPr>
          <p:cNvPr id="54276" name="Content Placeholder 4" descr="cowcalf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6" r="991" b="-2"/>
          <a:stretch>
            <a:fillRect/>
          </a:stretch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45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17A386-6D56-A594-5994-BAA2192B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7660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Bulls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492C6E-C8B2-E6B6-AF18-5F53017166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4923" y="1770104"/>
            <a:ext cx="5315189" cy="41708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Most impactful individual in the herd!</a:t>
            </a:r>
          </a:p>
          <a:p>
            <a:r>
              <a:rPr lang="en-US" sz="3200" dirty="0"/>
              <a:t>BSE!</a:t>
            </a:r>
          </a:p>
          <a:p>
            <a:r>
              <a:rPr lang="en-US" sz="3200" dirty="0"/>
              <a:t>Conformation!</a:t>
            </a:r>
          </a:p>
          <a:p>
            <a:r>
              <a:rPr lang="en-US" sz="3200" dirty="0" err="1"/>
              <a:t>Prebreeding</a:t>
            </a:r>
            <a:r>
              <a:rPr lang="en-US" sz="3200" dirty="0"/>
              <a:t> vaccinations to prevent infection and spread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6" descr="A large black bull standing in a field&#10;&#10;AI-generated content may be incorrect.">
            <a:extLst>
              <a:ext uri="{FF2B5EF4-FFF2-40B4-BE49-F238E27FC236}">
                <a16:creationId xmlns:a16="http://schemas.microsoft.com/office/drawing/2014/main" id="{7D2351C7-5B4D-0049-CAC4-523D4D39698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967" y="2054770"/>
            <a:ext cx="4170530" cy="278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715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B17A14-89C6-47EF-DA34-B0E368168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Calves at Birth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E6117-7302-27CA-AB04-615AEDB4C6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2" y="1863306"/>
            <a:ext cx="4646905" cy="301997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Immature immune system</a:t>
            </a:r>
          </a:p>
          <a:p>
            <a:r>
              <a:rPr lang="en-US" dirty="0"/>
              <a:t>Overeating disease</a:t>
            </a:r>
          </a:p>
          <a:p>
            <a:r>
              <a:rPr lang="en-US" dirty="0"/>
              <a:t>Scours</a:t>
            </a:r>
          </a:p>
          <a:p>
            <a:r>
              <a:rPr lang="en-US" dirty="0"/>
              <a:t>Stress/exposure</a:t>
            </a:r>
          </a:p>
          <a:p>
            <a:r>
              <a:rPr lang="en-US" dirty="0"/>
              <a:t>Intensive synch programs of cows</a:t>
            </a:r>
          </a:p>
        </p:txBody>
      </p:sp>
      <p:pic>
        <p:nvPicPr>
          <p:cNvPr id="6" name="Content Placeholder 5" descr="A cow licking a calf&#10;&#10;AI-generated content may be incorrect.">
            <a:extLst>
              <a:ext uri="{FF2B5EF4-FFF2-40B4-BE49-F238E27FC236}">
                <a16:creationId xmlns:a16="http://schemas.microsoft.com/office/drawing/2014/main" id="{EBCD2215-75A0-E672-DD1E-1BB61872D90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07" r="17768" b="1"/>
          <a:stretch>
            <a:fillRect/>
          </a:stretch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686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E4B0D-0FFB-854D-EBEB-1D68CA78E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3" y="741391"/>
            <a:ext cx="4355265" cy="59570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 dirty="0"/>
              <a:t>Calves at Branding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FC0E2-4A55-F907-35FF-89EA550D5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6692" y="1837426"/>
            <a:ext cx="4355265" cy="41438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Maternal antibody blockage</a:t>
            </a:r>
          </a:p>
          <a:p>
            <a:r>
              <a:rPr lang="en-US" dirty="0"/>
              <a:t>Main challenges in your herd</a:t>
            </a:r>
          </a:p>
          <a:p>
            <a:r>
              <a:rPr lang="en-US" dirty="0"/>
              <a:t>Prime/boost</a:t>
            </a:r>
          </a:p>
          <a:p>
            <a:r>
              <a:rPr lang="en-US" dirty="0"/>
              <a:t>BVD PI testing opportunity </a:t>
            </a:r>
          </a:p>
        </p:txBody>
      </p:sp>
      <p:pic>
        <p:nvPicPr>
          <p:cNvPr id="6" name="Content Placeholder 5" descr="A person riding a horse with a herd of cows&#10;&#10;AI-generated content may be incorrect.">
            <a:extLst>
              <a:ext uri="{FF2B5EF4-FFF2-40B4-BE49-F238E27FC236}">
                <a16:creationId xmlns:a16="http://schemas.microsoft.com/office/drawing/2014/main" id="{D5E14143-F951-A309-56FD-AB128DCAD4B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89" r="16152" b="1"/>
          <a:stretch>
            <a:fillRect/>
          </a:stretch>
        </p:blipFill>
        <p:spPr>
          <a:xfrm>
            <a:off x="6096000" y="10"/>
            <a:ext cx="6095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69424" y="3028872"/>
            <a:ext cx="1559464" cy="6106313"/>
          </a:xfrm>
          <a:prstGeom prst="rect">
            <a:avLst/>
          </a:prstGeom>
          <a:gradFill>
            <a:gsLst>
              <a:gs pos="0">
                <a:schemeClr val="accent5">
                  <a:alpha val="77000"/>
                </a:schemeClr>
              </a:gs>
              <a:gs pos="57000">
                <a:schemeClr val="accent5">
                  <a:lumMod val="60000"/>
                  <a:lumOff val="40000"/>
                  <a:alpha val="0"/>
                </a:schemeClr>
              </a:gs>
            </a:gsLst>
            <a:lin ang="111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C3A50E9-9119-7BC3-083B-2D84CCC78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15441" y="-3760"/>
            <a:ext cx="2176557" cy="68579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40000">
                <a:schemeClr val="accent2">
                  <a:alpha val="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096000" y="5502302"/>
            <a:ext cx="6106314" cy="1359456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89000"/>
                </a:schemeClr>
              </a:gs>
              <a:gs pos="38000">
                <a:schemeClr val="accent5">
                  <a:lumMod val="60000"/>
                  <a:lumOff val="40000"/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26892" y="2939627"/>
            <a:ext cx="3162908" cy="391461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</a:schemeClr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07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A2E370-7C8D-31F3-99FA-B4CCDF684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Calves at Preconditioning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2DAEF-D48F-F235-B79C-9D9F384FA5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4923" y="2405894"/>
            <a:ext cx="5315189" cy="35350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Still on the cow</a:t>
            </a:r>
          </a:p>
          <a:p>
            <a:r>
              <a:rPr lang="en-US" sz="3200" dirty="0"/>
              <a:t>Label considerations</a:t>
            </a:r>
          </a:p>
          <a:p>
            <a:r>
              <a:rPr lang="en-US" sz="3200" dirty="0"/>
              <a:t>Prime/boost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Content Placeholder 5" descr="A cow and calf in a field&#10;&#10;AI-generated content may be incorrect.">
            <a:extLst>
              <a:ext uri="{FF2B5EF4-FFF2-40B4-BE49-F238E27FC236}">
                <a16:creationId xmlns:a16="http://schemas.microsoft.com/office/drawing/2014/main" id="{E05EED3F-8091-82C2-A39C-47F5F795D02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967" y="2054770"/>
            <a:ext cx="4170530" cy="278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173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6588C5-8550-1E73-BE1C-528506B82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Calves at Weaning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0F1B8-42F6-0E02-AF61-071D92484B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4923" y="2405894"/>
            <a:ext cx="5315189" cy="35350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Respiratory disease prevention and management </a:t>
            </a:r>
          </a:p>
          <a:p>
            <a:r>
              <a:rPr lang="en-US" dirty="0"/>
              <a:t>Nutrition</a:t>
            </a:r>
          </a:p>
          <a:p>
            <a:r>
              <a:rPr lang="en-US" dirty="0"/>
              <a:t>Begin to develop replacements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Content Placeholder 5" descr="A group of cows in a pen&#10;&#10;AI-generated content may be incorrect.">
            <a:extLst>
              <a:ext uri="{FF2B5EF4-FFF2-40B4-BE49-F238E27FC236}">
                <a16:creationId xmlns:a16="http://schemas.microsoft.com/office/drawing/2014/main" id="{48F2A6A5-2FDD-1B9E-FE72-A3EC0EEBB9D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967" y="2002310"/>
            <a:ext cx="4170530" cy="2885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851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07E973-A4F9-9AC6-60B5-576E18260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Prep Replacements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E72DB-51C8-E118-4C0E-779DCEEF0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4923" y="2405894"/>
            <a:ext cx="5315189" cy="35350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Foundation for Future</a:t>
            </a:r>
          </a:p>
          <a:p>
            <a:r>
              <a:rPr lang="en-US" dirty="0"/>
              <a:t>Weaning and </a:t>
            </a:r>
            <a:r>
              <a:rPr lang="en-US" dirty="0" err="1"/>
              <a:t>prebreeding</a:t>
            </a:r>
            <a:r>
              <a:rPr lang="en-US" dirty="0"/>
              <a:t>           </a:t>
            </a:r>
            <a:r>
              <a:rPr lang="en-US" i="1" dirty="0"/>
              <a:t>at least</a:t>
            </a:r>
          </a:p>
          <a:p>
            <a:r>
              <a:rPr lang="en-US" dirty="0"/>
              <a:t>Prime/boost</a:t>
            </a:r>
          </a:p>
          <a:p>
            <a:r>
              <a:rPr lang="en-US" dirty="0"/>
              <a:t>BVD PI test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Content Placeholder 5" descr="A group of black cows in a field&#10;&#10;AI-generated content may be incorrect.">
            <a:extLst>
              <a:ext uri="{FF2B5EF4-FFF2-40B4-BE49-F238E27FC236}">
                <a16:creationId xmlns:a16="http://schemas.microsoft.com/office/drawing/2014/main" id="{A0F52E18-9AFA-BA26-D875-2A3B9FBFCA2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967" y="2402314"/>
            <a:ext cx="4170530" cy="208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729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AA03EDC-7067-4DFF-B672-541D016AA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BF3E39-B0BE-496A-8604-9007470FF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760CD4-04E9-7021-E905-92FD86D2B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442" y="685800"/>
            <a:ext cx="4353116" cy="8471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  <a:t>Herd Specific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07D3A-95BA-1853-E78C-416E4EA7C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1442" y="1897811"/>
            <a:ext cx="4353116" cy="43199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595959"/>
                </a:solidFill>
              </a:rPr>
              <a:t>Pinkeye</a:t>
            </a:r>
          </a:p>
          <a:p>
            <a:r>
              <a:rPr lang="en-US" dirty="0">
                <a:solidFill>
                  <a:srgbClr val="595959"/>
                </a:solidFill>
              </a:rPr>
              <a:t>Scours</a:t>
            </a:r>
          </a:p>
          <a:p>
            <a:r>
              <a:rPr lang="en-US" dirty="0" err="1">
                <a:solidFill>
                  <a:srgbClr val="595959"/>
                </a:solidFill>
              </a:rPr>
              <a:t>Histophilus</a:t>
            </a:r>
            <a:endParaRPr lang="en-US" dirty="0">
              <a:solidFill>
                <a:srgbClr val="595959"/>
              </a:solidFill>
            </a:endParaRPr>
          </a:p>
          <a:p>
            <a:r>
              <a:rPr lang="en-US" dirty="0">
                <a:solidFill>
                  <a:srgbClr val="595959"/>
                </a:solidFill>
              </a:rPr>
              <a:t>Trichomonas</a:t>
            </a:r>
          </a:p>
          <a:p>
            <a:r>
              <a:rPr lang="en-US" dirty="0" err="1">
                <a:solidFill>
                  <a:srgbClr val="595959"/>
                </a:solidFill>
              </a:rPr>
              <a:t>Anaplasma</a:t>
            </a:r>
            <a:endParaRPr lang="en-US" dirty="0">
              <a:solidFill>
                <a:srgbClr val="595959"/>
              </a:solidFill>
            </a:endParaRPr>
          </a:p>
          <a:p>
            <a:r>
              <a:rPr lang="en-US" dirty="0">
                <a:solidFill>
                  <a:srgbClr val="595959"/>
                </a:solidFill>
              </a:rPr>
              <a:t>Foot Hill Abortion</a:t>
            </a:r>
          </a:p>
        </p:txBody>
      </p:sp>
      <p:pic>
        <p:nvPicPr>
          <p:cNvPr id="6" name="Content Placeholder 5" descr="A black and white symbol with wings&#10;&#10;AI-generated content may be incorrect.">
            <a:extLst>
              <a:ext uri="{FF2B5EF4-FFF2-40B4-BE49-F238E27FC236}">
                <a16:creationId xmlns:a16="http://schemas.microsoft.com/office/drawing/2014/main" id="{271C5E5A-B26D-16CD-28EA-EA267B114E9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1" y="1532963"/>
            <a:ext cx="4797056" cy="3837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19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186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Default Design</vt:lpstr>
      <vt:lpstr>3_Office Theme</vt:lpstr>
      <vt:lpstr>Building Immunity to Fight Disease Update on Current Vaccine Protocols</vt:lpstr>
      <vt:lpstr>Mama Sets the Stage!</vt:lpstr>
      <vt:lpstr>Bulls</vt:lpstr>
      <vt:lpstr>Calves at Birth</vt:lpstr>
      <vt:lpstr>Calves at Branding</vt:lpstr>
      <vt:lpstr>Calves at Preconditioning</vt:lpstr>
      <vt:lpstr>Calves at Weaning </vt:lpstr>
      <vt:lpstr>Prep Replacements</vt:lpstr>
      <vt:lpstr>Herd Specific Needs</vt:lpstr>
      <vt:lpstr>THANKS!  “JP” Pollreisz, DVM (806) 654-7284 john.pollreisz@zoetis.com</vt:lpstr>
    </vt:vector>
  </TitlesOfParts>
  <Company>Zoetis ITS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Pollreisz, John</dc:creator>
  <cp:lastModifiedBy>Pollreisz, John</cp:lastModifiedBy>
  <cp:revision>2</cp:revision>
  <dcterms:created xsi:type="dcterms:W3CDTF">2025-11-30T22:13:26Z</dcterms:created>
  <dcterms:modified xsi:type="dcterms:W3CDTF">2025-11-30T23:02:30Z</dcterms:modified>
</cp:coreProperties>
</file>